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146846070" r:id="rId5"/>
    <p:sldId id="2146847226" r:id="rId6"/>
    <p:sldId id="2146847227" r:id="rId7"/>
    <p:sldId id="2146847228" r:id="rId8"/>
    <p:sldId id="2146847246" r:id="rId9"/>
    <p:sldId id="2146847247" r:id="rId10"/>
    <p:sldId id="2146847236" r:id="rId11"/>
    <p:sldId id="2146847238" r:id="rId12"/>
    <p:sldId id="2146847230" r:id="rId13"/>
    <p:sldId id="2146847239" r:id="rId14"/>
    <p:sldId id="2146847240" r:id="rId15"/>
    <p:sldId id="2146847241" r:id="rId16"/>
    <p:sldId id="2146847242" r:id="rId17"/>
    <p:sldId id="2146847231" r:id="rId18"/>
    <p:sldId id="2146847243" r:id="rId19"/>
    <p:sldId id="2146847244" r:id="rId20"/>
    <p:sldId id="2146847245" r:id="rId21"/>
    <p:sldId id="2146847237" r:id="rId22"/>
    <p:sldId id="2146847232" r:id="rId23"/>
    <p:sldId id="2146847233" r:id="rId24"/>
    <p:sldId id="2146847234" r:id="rId25"/>
    <p:sldId id="2146847235" r:id="rId26"/>
    <p:sldId id="2146847229" r:id="rId27"/>
    <p:sldId id="2146847225" r:id="rId28"/>
    <p:sldId id="2146847048" r:id="rId29"/>
    <p:sldId id="2146847047" r:id="rId30"/>
  </p:sldIdLst>
  <p:sldSz cx="9144000" cy="5143500" type="screen16x9"/>
  <p:notesSz cx="6858000" cy="9144000"/>
  <p:custDataLst>
    <p:tags r:id="rId33"/>
  </p:custDataLst>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4" orient="horz" pos="1643" userDrawn="1">
          <p15:clr>
            <a:srgbClr val="A4A3A4"/>
          </p15:clr>
        </p15:guide>
        <p15:guide id="5" pos="2880" userDrawn="1">
          <p15:clr>
            <a:srgbClr val="A4A3A4"/>
          </p15:clr>
        </p15:guide>
        <p15:guide id="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phie van der Wansem" initials="SvdW" lastIdx="2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193"/>
    <a:srgbClr val="22679A"/>
    <a:srgbClr val="00558F"/>
    <a:srgbClr val="8AB27B"/>
    <a:srgbClr val="E9C31E"/>
    <a:srgbClr val="C4242B"/>
    <a:srgbClr val="00B050"/>
    <a:srgbClr val="D4E4F3"/>
    <a:srgbClr val="0336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74" autoAdjust="0"/>
    <p:restoredTop sz="73905" autoAdjust="0"/>
  </p:normalViewPr>
  <p:slideViewPr>
    <p:cSldViewPr snapToGrid="0" snapToObjects="1">
      <p:cViewPr>
        <p:scale>
          <a:sx n="230" d="100"/>
          <a:sy n="230" d="100"/>
        </p:scale>
        <p:origin x="144" y="-896"/>
      </p:cViewPr>
      <p:guideLst>
        <p:guide orient="horz" pos="1643"/>
        <p:guide pos="2880"/>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7A5D2111-29F8-CC4F-A356-A10993281B0F}" type="datetimeFigureOut">
              <a:rPr lang="en-US">
                <a:latin typeface="Arial" charset="0"/>
              </a:rPr>
              <a:pPr/>
              <a:t>7/6/23</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DF27159-EE9F-6647-8DEC-7B741C637347}" type="slidenum">
              <a:rPr lang="en-US">
                <a:latin typeface="Arial" charset="0"/>
              </a:rPr>
              <a:pPr/>
              <a:t>‹#›</a:t>
            </a:fld>
            <a:endParaRPr lang="en-US" dirty="0">
              <a:latin typeface="Arial" charset="0"/>
            </a:endParaRPr>
          </a:p>
        </p:txBody>
      </p:sp>
    </p:spTree>
    <p:extLst>
      <p:ext uri="{BB962C8B-B14F-4D97-AF65-F5344CB8AC3E}">
        <p14:creationId xmlns:p14="http://schemas.microsoft.com/office/powerpoint/2010/main" val="537422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b="0" i="0">
                <a:latin typeface="Arial" charset="0"/>
              </a:defRPr>
            </a:lvl1pPr>
          </a:lstStyle>
          <a:p>
            <a:fld id="{71CF5455-EA6F-E342-84CA-77352A2CD83C}" type="datetimeFigureOut">
              <a:rPr lang="en-US" smtClean="0"/>
              <a:pPr/>
              <a:t>7/6/23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i="0">
                <a:latin typeface="Arial" charset="0"/>
              </a:defRPr>
            </a:lvl1pPr>
          </a:lstStyle>
          <a:p>
            <a:fld id="{EC87EF4F-7B4D-4041-99CF-783751CD305E}" type="slidenum">
              <a:rPr lang="en-US" smtClean="0"/>
              <a:pPr/>
              <a:t>‹#›</a:t>
            </a:fld>
            <a:endParaRPr lang="en-US" dirty="0"/>
          </a:p>
        </p:txBody>
      </p:sp>
    </p:spTree>
    <p:extLst>
      <p:ext uri="{BB962C8B-B14F-4D97-AF65-F5344CB8AC3E}">
        <p14:creationId xmlns:p14="http://schemas.microsoft.com/office/powerpoint/2010/main" val="1871491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b="0" i="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3175" y="0"/>
            <a:ext cx="9140825"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162045"/>
            <a:ext cx="8279856" cy="1608880"/>
          </a:xfrm>
          <a:solidFill>
            <a:schemeClr val="tx1">
              <a:alpha val="90000"/>
            </a:schemeClr>
          </a:solidFill>
        </p:spPr>
        <p:txBody>
          <a:bodyPr lIns="540000" tIns="180000" rIns="396000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926553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Picture Placeholder 2"/>
          <p:cNvSpPr>
            <a:spLocks noGrp="1" noChangeAspect="1"/>
          </p:cNvSpPr>
          <p:nvPr>
            <p:ph type="pic" idx="12" hasCustomPrompt="1"/>
          </p:nvPr>
        </p:nvSpPr>
        <p:spPr>
          <a:xfrm>
            <a:off x="4724400" y="461446"/>
            <a:ext cx="3343488" cy="1010078"/>
          </a:xfrm>
          <a:blipFill rotWithShape="1">
            <a:blip r:embed="rId5"/>
            <a:stretch>
              <a:fillRect/>
            </a:stretch>
          </a:blipFill>
        </p:spPr>
        <p:txBody>
          <a:bodyPr vert="horz" lIns="180000" tIns="180000" rIns="180000" bIns="180000"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Tree>
    <p:extLst>
      <p:ext uri="{BB962C8B-B14F-4D97-AF65-F5344CB8AC3E}">
        <p14:creationId xmlns:p14="http://schemas.microsoft.com/office/powerpoint/2010/main" val="248792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ulletlist on image">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hasCustomPrompt="1"/>
          </p:nvPr>
        </p:nvSpPr>
        <p:spPr>
          <a:xfrm>
            <a:off x="958645" y="905182"/>
            <a:ext cx="7226710" cy="3333136"/>
          </a:xfrm>
          <a:solidFill>
            <a:schemeClr val="tx1">
              <a:alpha val="90000"/>
            </a:schemeClr>
          </a:solidFill>
        </p:spPr>
        <p:txBody>
          <a:bodyPr lIns="720000" tIns="360000" rIns="720000" bIns="360000" anchor="ctr" anchorCtr="0"/>
          <a:lstStyle>
            <a:lvl1pPr marL="273050" marR="0" indent="-273050" algn="l" defTabSz="457200" rtl="0" eaLnBrk="0" fontAlgn="base" latinLnBrk="0" hangingPunct="0">
              <a:lnSpc>
                <a:spcPct val="110000"/>
              </a:lnSpc>
              <a:spcBef>
                <a:spcPts val="312"/>
              </a:spcBef>
              <a:spcAft>
                <a:spcPct val="0"/>
              </a:spcAft>
              <a:buClr>
                <a:schemeClr val="accent4"/>
              </a:buClr>
              <a:buSzTx/>
              <a:buFont typeface="Wingdings" charset="2"/>
              <a:buChar char="§"/>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dirty="0"/>
              <a:t>Click to edit bullet list</a:t>
            </a:r>
            <a:endParaRPr lang="nl-NL" dirty="0"/>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Tree>
    <p:extLst>
      <p:ext uri="{BB962C8B-B14F-4D97-AF65-F5344CB8AC3E}">
        <p14:creationId xmlns:p14="http://schemas.microsoft.com/office/powerpoint/2010/main" val="272881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Bulletlist on image 3 points">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hasCustomPrompt="1"/>
          </p:nvPr>
        </p:nvSpPr>
        <p:spPr>
          <a:xfrm>
            <a:off x="958645" y="905182"/>
            <a:ext cx="7226710" cy="3333136"/>
          </a:xfrm>
          <a:solidFill>
            <a:schemeClr val="tx1">
              <a:alpha val="90000"/>
            </a:schemeClr>
          </a:solidFill>
        </p:spPr>
        <p:txBody>
          <a:bodyPr lIns="720000" tIns="360000" rIns="720000" bIns="360000" anchor="ctr" anchorCtr="0"/>
          <a:lstStyle>
            <a:lvl1pPr marL="273050" marR="0" indent="-273050" algn="l" defTabSz="457200" rtl="0" eaLnBrk="0" fontAlgn="base" latinLnBrk="0" hangingPunct="0">
              <a:lnSpc>
                <a:spcPct val="110000"/>
              </a:lnSpc>
              <a:spcBef>
                <a:spcPts val="312"/>
              </a:spcBef>
              <a:spcAft>
                <a:spcPct val="0"/>
              </a:spcAft>
              <a:buClr>
                <a:schemeClr val="accent4"/>
              </a:buClr>
              <a:buSzTx/>
              <a:buFont typeface="Wingdings" charset="2"/>
              <a:buChar char="§"/>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dirty="0"/>
              <a:t>Click to edit bullet list</a:t>
            </a:r>
            <a:endParaRPr lang="nl-NL" dirty="0"/>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5"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7" name="Text Placeholder 15"/>
          <p:cNvSpPr>
            <a:spLocks noGrp="1"/>
          </p:cNvSpPr>
          <p:nvPr>
            <p:ph type="body" sz="quarter" idx="16"/>
          </p:nvPr>
        </p:nvSpPr>
        <p:spPr>
          <a:xfrm>
            <a:off x="0"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8" name="Text Placeholder 15"/>
          <p:cNvSpPr>
            <a:spLocks noGrp="1"/>
          </p:cNvSpPr>
          <p:nvPr>
            <p:ph type="body" sz="quarter" idx="13"/>
          </p:nvPr>
        </p:nvSpPr>
        <p:spPr>
          <a:xfrm>
            <a:off x="3070412"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4"/>
          </p:nvPr>
        </p:nvSpPr>
        <p:spPr>
          <a:xfrm>
            <a:off x="6140824" y="4899724"/>
            <a:ext cx="3003176"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401897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Bulletlist on image 4 points">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hasCustomPrompt="1"/>
          </p:nvPr>
        </p:nvSpPr>
        <p:spPr>
          <a:xfrm>
            <a:off x="958645" y="905182"/>
            <a:ext cx="7226710" cy="3333136"/>
          </a:xfrm>
          <a:solidFill>
            <a:schemeClr val="tx1">
              <a:alpha val="90000"/>
            </a:schemeClr>
          </a:solidFill>
        </p:spPr>
        <p:txBody>
          <a:bodyPr lIns="720000" tIns="360000" rIns="720000" bIns="360000" anchor="ctr" anchorCtr="0"/>
          <a:lstStyle>
            <a:lvl1pPr marL="273050" marR="0" indent="-273050" algn="l" defTabSz="457200" rtl="0" eaLnBrk="0" fontAlgn="base" latinLnBrk="0" hangingPunct="0">
              <a:lnSpc>
                <a:spcPct val="110000"/>
              </a:lnSpc>
              <a:spcBef>
                <a:spcPts val="312"/>
              </a:spcBef>
              <a:spcAft>
                <a:spcPct val="0"/>
              </a:spcAft>
              <a:buClr>
                <a:schemeClr val="tx2">
                  <a:lumMod val="60000"/>
                  <a:lumOff val="40000"/>
                </a:schemeClr>
              </a:buClr>
              <a:buSzTx/>
              <a:buFont typeface="Wingdings" charset="2"/>
              <a:buChar char="§"/>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dirty="0"/>
              <a:t>Click to edit bullet list</a:t>
            </a:r>
            <a:endParaRPr lang="nl-NL" dirty="0"/>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5"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7" name="Text Placeholder 15"/>
          <p:cNvSpPr>
            <a:spLocks noGrp="1"/>
          </p:cNvSpPr>
          <p:nvPr>
            <p:ph type="body" sz="quarter" idx="17"/>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8"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4018971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Bulletlist on image 5 points">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hasCustomPrompt="1"/>
          </p:nvPr>
        </p:nvSpPr>
        <p:spPr>
          <a:xfrm>
            <a:off x="958645" y="905182"/>
            <a:ext cx="7226710" cy="3333136"/>
          </a:xfrm>
          <a:solidFill>
            <a:schemeClr val="tx1">
              <a:alpha val="90000"/>
            </a:schemeClr>
          </a:solidFill>
        </p:spPr>
        <p:txBody>
          <a:bodyPr lIns="720000" tIns="360000" rIns="720000" bIns="360000" anchor="ctr" anchorCtr="0"/>
          <a:lstStyle>
            <a:lvl1pPr marL="273050" marR="0" indent="-273050" algn="l" defTabSz="457200" rtl="0" eaLnBrk="0" fontAlgn="base" latinLnBrk="0" hangingPunct="0">
              <a:lnSpc>
                <a:spcPct val="110000"/>
              </a:lnSpc>
              <a:spcBef>
                <a:spcPts val="312"/>
              </a:spcBef>
              <a:spcAft>
                <a:spcPct val="0"/>
              </a:spcAft>
              <a:buClr>
                <a:schemeClr val="tx2">
                  <a:lumMod val="60000"/>
                  <a:lumOff val="40000"/>
                </a:schemeClr>
              </a:buClr>
              <a:buSzTx/>
              <a:buFont typeface="Wingdings" charset="2"/>
              <a:buChar char="§"/>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dirty="0"/>
              <a:t>Click to edit bullet list</a:t>
            </a:r>
            <a:endParaRPr lang="nl-NL" dirty="0"/>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5"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7" name="Text Placeholder 15"/>
          <p:cNvSpPr>
            <a:spLocks noGrp="1"/>
          </p:cNvSpPr>
          <p:nvPr>
            <p:ph type="body" sz="quarter" idx="18"/>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8"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4018971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Bulletlist on image 5 points">
    <p:spTree>
      <p:nvGrpSpPr>
        <p:cNvPr id="1" name=""/>
        <p:cNvGrpSpPr/>
        <p:nvPr/>
      </p:nvGrpSpPr>
      <p:grpSpPr>
        <a:xfrm>
          <a:off x="0" y="0"/>
          <a:ext cx="0" cy="0"/>
          <a:chOff x="0" y="0"/>
          <a:chExt cx="0" cy="0"/>
        </a:xfrm>
      </p:grpSpPr>
      <p:sp>
        <p:nvSpPr>
          <p:cNvPr id="10"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5" name="Text Placeholder 14"/>
          <p:cNvSpPr>
            <a:spLocks noGrp="1"/>
          </p:cNvSpPr>
          <p:nvPr userDrawn="1">
            <p:ph type="body" sz="quarter" idx="11"/>
          </p:nvPr>
        </p:nvSpPr>
        <p:spPr>
          <a:xfrm>
            <a:off x="958645" y="905182"/>
            <a:ext cx="7226710" cy="3333136"/>
          </a:xfrm>
          <a:solidFill>
            <a:schemeClr val="tx1">
              <a:alpha val="90000"/>
            </a:schemeClr>
          </a:solidFill>
        </p:spPr>
        <p:txBody>
          <a:bodyPr lIns="720000" tIns="360000" rIns="720000" bIns="360000" anchor="ctr" anchorCtr="0">
            <a:noAutofit/>
          </a:bodyPr>
          <a:lstStyle>
            <a:lvl1pPr marL="0" marR="0" indent="0" algn="l" defTabSz="457200" rtl="0" eaLnBrk="0" fontAlgn="base" latinLnBrk="0" hangingPunct="0">
              <a:lnSpc>
                <a:spcPct val="110000"/>
              </a:lnSpc>
              <a:spcBef>
                <a:spcPts val="312"/>
              </a:spcBef>
              <a:spcAft>
                <a:spcPct val="0"/>
              </a:spcAft>
              <a:buClr>
                <a:srgbClr val="9BBAD5"/>
              </a:buClr>
              <a:buSzTx/>
              <a:buFontTx/>
              <a:buNone/>
              <a:tabLst/>
              <a:defRPr sz="1600" baseline="0">
                <a:solidFill>
                  <a:schemeClr val="bg1"/>
                </a:solidFill>
              </a:defRPr>
            </a:lvl1pPr>
            <a:lvl2pPr marL="742950" indent="-285750">
              <a:buClr>
                <a:srgbClr val="9BBAD5"/>
              </a:buClr>
              <a:buFont typeface="Wingdings" charset="2"/>
              <a:buChar char="§"/>
              <a:defRPr sz="1300" baseline="0">
                <a:solidFill>
                  <a:schemeClr val="bg1"/>
                </a:solidFill>
              </a:defRPr>
            </a:lvl2pPr>
            <a:lvl3pPr marL="1143000" indent="-228600">
              <a:buClr>
                <a:srgbClr val="9BBAD5"/>
              </a:buClr>
              <a:buFont typeface="Wingdings" charset="2"/>
              <a:buChar char="§"/>
              <a:defRPr sz="1300" baseline="0">
                <a:solidFill>
                  <a:schemeClr val="bg1"/>
                </a:solidFill>
              </a:defRPr>
            </a:lvl3pPr>
            <a:lvl4pPr marL="1600200" indent="-228600">
              <a:buClr>
                <a:srgbClr val="9BBAD5"/>
              </a:buClr>
              <a:buFont typeface="Wingdings" charset="2"/>
              <a:buChar char="§"/>
              <a:defRPr sz="1300" baseline="0">
                <a:solidFill>
                  <a:schemeClr val="bg1"/>
                </a:solidFill>
              </a:defRPr>
            </a:lvl4pPr>
            <a:lvl5pPr marL="2057400" indent="-228600">
              <a:buClr>
                <a:srgbClr val="9BBAD5"/>
              </a:buClr>
              <a:buFont typeface="Wingdings" charset="2"/>
              <a:buChar char="§"/>
              <a:defRPr sz="1300" baseline="0">
                <a:solidFill>
                  <a:schemeClr val="bg1"/>
                </a:solidFill>
              </a:defRPr>
            </a:lvl5pPr>
          </a:lstStyle>
          <a:p>
            <a:pPr lvl="0"/>
            <a:r>
              <a:rPr lang="en-US"/>
              <a:t>Click to edit Master text styles</a:t>
            </a:r>
          </a:p>
        </p:txBody>
      </p:sp>
      <p:sp>
        <p:nvSpPr>
          <p:cNvPr id="6" name="Picture Placeholder 2"/>
          <p:cNvSpPr>
            <a:spLocks noGrp="1"/>
          </p:cNvSpPr>
          <p:nvPr>
            <p:ph type="pic" idx="12" hasCustomPrompt="1"/>
          </p:nvPr>
        </p:nvSpPr>
        <p:spPr>
          <a:xfrm>
            <a:off x="7389977" y="173556"/>
            <a:ext cx="1620000" cy="180000"/>
          </a:xfrm>
          <a:blipFill rotWithShape="1">
            <a:blip r:embed="rId2"/>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5"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7" name="Text Placeholder 15"/>
          <p:cNvSpPr>
            <a:spLocks noGrp="1"/>
          </p:cNvSpPr>
          <p:nvPr>
            <p:ph type="body" sz="quarter" idx="18"/>
          </p:nvPr>
        </p:nvSpPr>
        <p:spPr>
          <a:xfrm>
            <a:off x="0" y="4899724"/>
            <a:ext cx="1822825" cy="246513"/>
          </a:xfrm>
        </p:spPr>
        <p:txBody>
          <a:bodyPr wrap="non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8" name="Text Placeholder 15"/>
          <p:cNvSpPr>
            <a:spLocks noGrp="1"/>
          </p:cNvSpPr>
          <p:nvPr>
            <p:ph type="body" sz="quarter" idx="13"/>
          </p:nvPr>
        </p:nvSpPr>
        <p:spPr>
          <a:xfrm>
            <a:off x="1822825" y="4899724"/>
            <a:ext cx="1822825" cy="246513"/>
          </a:xfrm>
        </p:spPr>
        <p:txBody>
          <a:bodyPr wrap="non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4"/>
          </p:nvPr>
        </p:nvSpPr>
        <p:spPr>
          <a:xfrm>
            <a:off x="3645650" y="4899724"/>
            <a:ext cx="1822825" cy="246513"/>
          </a:xfrm>
        </p:spPr>
        <p:txBody>
          <a:bodyPr wrap="non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5"/>
          </p:nvPr>
        </p:nvSpPr>
        <p:spPr>
          <a:xfrm>
            <a:off x="5468475" y="4899724"/>
            <a:ext cx="1822825" cy="246513"/>
          </a:xfrm>
        </p:spPr>
        <p:txBody>
          <a:bodyPr wrap="non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6"/>
          </p:nvPr>
        </p:nvSpPr>
        <p:spPr>
          <a:xfrm>
            <a:off x="7291301" y="4899724"/>
            <a:ext cx="1852700" cy="246513"/>
          </a:xfrm>
        </p:spPr>
        <p:txBody>
          <a:bodyPr wrap="non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545044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8" name="Text Placeholder 17"/>
          <p:cNvSpPr>
            <a:spLocks noGrp="1"/>
          </p:cNvSpPr>
          <p:nvPr>
            <p:ph type="body" sz="quarter" idx="17"/>
          </p:nvPr>
        </p:nvSpPr>
        <p:spPr>
          <a:xfrm>
            <a:off x="1568314" y="1507259"/>
            <a:ext cx="6007371" cy="2705100"/>
          </a:xfrm>
        </p:spPr>
        <p:txBody>
          <a:bodyPr/>
          <a:lstStyle>
            <a:lvl1pPr marL="273050" indent="-273050">
              <a:spcBef>
                <a:spcPts val="1900"/>
              </a:spcBef>
              <a:buClr>
                <a:schemeClr val="accent3"/>
              </a:buClr>
              <a:buFont typeface="Arial"/>
              <a:buChar char="•"/>
              <a:defRPr sz="1600"/>
            </a:lvl1pPr>
            <a:lvl2pPr marL="273050" indent="-273050">
              <a:spcBef>
                <a:spcPts val="1900"/>
              </a:spcBef>
              <a:buClr>
                <a:schemeClr val="accent3"/>
              </a:buClr>
              <a:buFont typeface="Arial"/>
              <a:buChar char="•"/>
              <a:defRPr sz="1600">
                <a:solidFill>
                  <a:srgbClr val="FF0000"/>
                </a:solidFill>
              </a:defRPr>
            </a:lvl2pPr>
            <a:lvl3pPr>
              <a:defRPr sz="1600"/>
            </a:lvl3pPr>
            <a:lvl4pPr>
              <a:defRPr sz="1600"/>
            </a:lvl4pPr>
            <a:lvl5pPr>
              <a:defRPr sz="1600"/>
            </a:lvl5pPr>
          </a:lstStyle>
          <a:p>
            <a:pPr lvl="0"/>
            <a:r>
              <a:rPr lang="en-US"/>
              <a:t>Click to edit Master text styles</a:t>
            </a:r>
          </a:p>
          <a:p>
            <a:pPr lvl="1"/>
            <a:r>
              <a:rPr lang="en-US"/>
              <a:t>Second level</a:t>
            </a:r>
          </a:p>
        </p:txBody>
      </p:sp>
      <p:sp>
        <p:nvSpPr>
          <p:cNvPr id="7" name="Title 1"/>
          <p:cNvSpPr>
            <a:spLocks noGrp="1"/>
          </p:cNvSpPr>
          <p:nvPr>
            <p:ph type="title" hasCustomPrompt="1"/>
          </p:nvPr>
        </p:nvSpPr>
        <p:spPr>
          <a:xfrm>
            <a:off x="0" y="162045"/>
            <a:ext cx="7200000"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Agenda </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V1">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1568450" y="880281"/>
            <a:ext cx="6007100" cy="3507570"/>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hasCustomPrompt="1"/>
          </p:nvPr>
        </p:nvSpPr>
        <p:spPr>
          <a:xfrm>
            <a:off x="0" y="162045"/>
            <a:ext cx="7201647"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Tree>
    <p:extLst>
      <p:ext uri="{BB962C8B-B14F-4D97-AF65-F5344CB8AC3E}">
        <p14:creationId xmlns:p14="http://schemas.microsoft.com/office/powerpoint/2010/main" val="2845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asic slide 3 points V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2045"/>
            <a:ext cx="7201647"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18"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9" name="Text Placeholder 15"/>
          <p:cNvSpPr>
            <a:spLocks noGrp="1"/>
          </p:cNvSpPr>
          <p:nvPr>
            <p:ph type="body" sz="quarter" idx="12"/>
          </p:nvPr>
        </p:nvSpPr>
        <p:spPr>
          <a:xfrm>
            <a:off x="0"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3"/>
          </p:nvPr>
        </p:nvSpPr>
        <p:spPr>
          <a:xfrm>
            <a:off x="3070412"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1" name="Text Placeholder 15"/>
          <p:cNvSpPr>
            <a:spLocks noGrp="1"/>
          </p:cNvSpPr>
          <p:nvPr>
            <p:ph type="body" sz="quarter" idx="14"/>
          </p:nvPr>
        </p:nvSpPr>
        <p:spPr>
          <a:xfrm>
            <a:off x="6140824" y="4899724"/>
            <a:ext cx="3003176"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5"/>
          <p:cNvSpPr>
            <a:spLocks noGrp="1"/>
          </p:cNvSpPr>
          <p:nvPr>
            <p:ph type="body" sz="quarter" idx="16"/>
          </p:nvPr>
        </p:nvSpPr>
        <p:spPr>
          <a:xfrm>
            <a:off x="1568450" y="880281"/>
            <a:ext cx="6007100" cy="3507570"/>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91912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Basic slide 4 points V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2045"/>
            <a:ext cx="7201647"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25"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26" name="Text Placeholder 15"/>
          <p:cNvSpPr>
            <a:spLocks noGrp="1"/>
          </p:cNvSpPr>
          <p:nvPr>
            <p:ph type="body" sz="quarter" idx="12"/>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7"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8"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9"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5"/>
          <p:cNvSpPr>
            <a:spLocks noGrp="1"/>
          </p:cNvSpPr>
          <p:nvPr>
            <p:ph type="body" sz="quarter" idx="17"/>
          </p:nvPr>
        </p:nvSpPr>
        <p:spPr>
          <a:xfrm>
            <a:off x="1568450" y="880281"/>
            <a:ext cx="6007100" cy="3507570"/>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89111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asic slide 5 points V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2045"/>
            <a:ext cx="7201647"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29"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30" name="Text Placeholder 15"/>
          <p:cNvSpPr>
            <a:spLocks noGrp="1"/>
          </p:cNvSpPr>
          <p:nvPr>
            <p:ph type="body" sz="quarter" idx="12"/>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1"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3"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4"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5"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5"/>
          <p:cNvSpPr>
            <a:spLocks noGrp="1"/>
          </p:cNvSpPr>
          <p:nvPr>
            <p:ph type="body" sz="quarter" idx="18"/>
          </p:nvPr>
        </p:nvSpPr>
        <p:spPr>
          <a:xfrm>
            <a:off x="1568450" y="880281"/>
            <a:ext cx="6007100" cy="3507570"/>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1528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3 points layout">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3175" y="0"/>
            <a:ext cx="9140825"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162045"/>
            <a:ext cx="8279856" cy="1608880"/>
          </a:xfrm>
          <a:solidFill>
            <a:schemeClr val="tx1">
              <a:alpha val="90000"/>
            </a:schemeClr>
          </a:solidFill>
        </p:spPr>
        <p:txBody>
          <a:bodyPr lIns="540000" tIns="180000" rIns="396000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926553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Picture Placeholder 2"/>
          <p:cNvSpPr>
            <a:spLocks noGrp="1" noChangeAspect="1"/>
          </p:cNvSpPr>
          <p:nvPr>
            <p:ph type="pic" idx="12" hasCustomPrompt="1"/>
          </p:nvPr>
        </p:nvSpPr>
        <p:spPr>
          <a:xfrm>
            <a:off x="4724400" y="461446"/>
            <a:ext cx="3343488" cy="1010078"/>
          </a:xfrm>
          <a:blipFill rotWithShape="1">
            <a:blip r:embed="rId5"/>
            <a:stretch>
              <a:fillRect/>
            </a:stretch>
          </a:blipFill>
        </p:spPr>
        <p:txBody>
          <a:bodyPr vert="horz" lIns="180000" tIns="180000" rIns="180000" bIns="180000"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6"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Text Placeholder 15"/>
          <p:cNvSpPr>
            <a:spLocks noGrp="1"/>
          </p:cNvSpPr>
          <p:nvPr>
            <p:ph type="body" sz="quarter" idx="16"/>
          </p:nvPr>
        </p:nvSpPr>
        <p:spPr>
          <a:xfrm>
            <a:off x="0" y="4899724"/>
            <a:ext cx="3070412" cy="243776"/>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3"/>
          </p:nvPr>
        </p:nvSpPr>
        <p:spPr>
          <a:xfrm>
            <a:off x="3070412" y="4899724"/>
            <a:ext cx="3070412"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15"/>
          <p:cNvSpPr>
            <a:spLocks noGrp="1"/>
          </p:cNvSpPr>
          <p:nvPr>
            <p:ph type="body" sz="quarter" idx="14"/>
          </p:nvPr>
        </p:nvSpPr>
        <p:spPr>
          <a:xfrm>
            <a:off x="6140824" y="4899724"/>
            <a:ext cx="3003176"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487922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slide + image">
    <p:spTree>
      <p:nvGrpSpPr>
        <p:cNvPr id="1" name=""/>
        <p:cNvGrpSpPr/>
        <p:nvPr/>
      </p:nvGrpSpPr>
      <p:grpSpPr>
        <a:xfrm>
          <a:off x="0" y="0"/>
          <a:ext cx="0" cy="0"/>
          <a:chOff x="0" y="0"/>
          <a:chExt cx="0" cy="0"/>
        </a:xfrm>
      </p:grpSpPr>
      <p:sp>
        <p:nvSpPr>
          <p:cNvPr id="8" name="Text Placeholder 5"/>
          <p:cNvSpPr>
            <a:spLocks noGrp="1"/>
          </p:cNvSpPr>
          <p:nvPr>
            <p:ph type="body" sz="quarter" idx="14"/>
          </p:nvPr>
        </p:nvSpPr>
        <p:spPr>
          <a:xfrm>
            <a:off x="3252484" y="1319213"/>
            <a:ext cx="5197034" cy="3068638"/>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4"/>
          <p:cNvSpPr>
            <a:spLocks noGrp="1"/>
          </p:cNvSpPr>
          <p:nvPr>
            <p:ph type="pic" sz="quarter" idx="11"/>
          </p:nvPr>
        </p:nvSpPr>
        <p:spPr>
          <a:xfrm>
            <a:off x="671332" y="1319213"/>
            <a:ext cx="2244906" cy="3055937"/>
          </a:xfrm>
        </p:spPr>
        <p:txBody>
          <a:bodyPr anchor="ctr" anchorCtr="1"/>
          <a:lstStyle>
            <a:lvl1pPr marL="0" indent="0">
              <a:buNone/>
              <a:defRPr sz="2000" baseline="0"/>
            </a:lvl1pPr>
          </a:lstStyle>
          <a:p>
            <a:r>
              <a:rPr lang="en-US"/>
              <a:t>Click icon to add picture</a:t>
            </a:r>
            <a:endParaRPr lang="nl-NL" dirty="0"/>
          </a:p>
        </p:txBody>
      </p:sp>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Tree>
    <p:extLst>
      <p:ext uri="{BB962C8B-B14F-4D97-AF65-F5344CB8AC3E}">
        <p14:creationId xmlns:p14="http://schemas.microsoft.com/office/powerpoint/2010/main" val="463630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asic slide + image 3 points">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671332" y="1319213"/>
            <a:ext cx="2244906" cy="3055937"/>
          </a:xfrm>
        </p:spPr>
        <p:txBody>
          <a:bodyPr anchor="ctr" anchorCtr="1"/>
          <a:lstStyle>
            <a:lvl1pPr marL="0" indent="0">
              <a:buNone/>
              <a:defRPr sz="2000" baseline="0"/>
            </a:lvl1pPr>
          </a:lstStyle>
          <a:p>
            <a:r>
              <a:rPr lang="en-US"/>
              <a:t>Click icon to add picture</a:t>
            </a:r>
            <a:endParaRPr lang="nl-NL" dirty="0"/>
          </a:p>
        </p:txBody>
      </p:sp>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24"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25" name="Text Placeholder 15"/>
          <p:cNvSpPr>
            <a:spLocks noGrp="1"/>
          </p:cNvSpPr>
          <p:nvPr>
            <p:ph type="body" sz="quarter" idx="16"/>
          </p:nvPr>
        </p:nvSpPr>
        <p:spPr>
          <a:xfrm>
            <a:off x="0"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6" name="Text Placeholder 15"/>
          <p:cNvSpPr>
            <a:spLocks noGrp="1"/>
          </p:cNvSpPr>
          <p:nvPr>
            <p:ph type="body" sz="quarter" idx="13"/>
          </p:nvPr>
        </p:nvSpPr>
        <p:spPr>
          <a:xfrm>
            <a:off x="3070412" y="4899724"/>
            <a:ext cx="3070412"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7" name="Text Placeholder 15"/>
          <p:cNvSpPr>
            <a:spLocks noGrp="1"/>
          </p:cNvSpPr>
          <p:nvPr>
            <p:ph type="body" sz="quarter" idx="14"/>
          </p:nvPr>
        </p:nvSpPr>
        <p:spPr>
          <a:xfrm>
            <a:off x="6140824" y="4899724"/>
            <a:ext cx="3003176"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5"/>
          <p:cNvSpPr>
            <a:spLocks noGrp="1"/>
          </p:cNvSpPr>
          <p:nvPr>
            <p:ph type="body" sz="quarter" idx="17"/>
          </p:nvPr>
        </p:nvSpPr>
        <p:spPr>
          <a:xfrm>
            <a:off x="3252484" y="1319213"/>
            <a:ext cx="5197034" cy="3068638"/>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96217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asic slide + image 4 points">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671332" y="1319213"/>
            <a:ext cx="2244906" cy="3055937"/>
          </a:xfrm>
        </p:spPr>
        <p:txBody>
          <a:bodyPr anchor="ctr" anchorCtr="1"/>
          <a:lstStyle>
            <a:lvl1pPr marL="0" indent="0">
              <a:buNone/>
              <a:defRPr sz="2000" baseline="0"/>
            </a:lvl1pPr>
          </a:lstStyle>
          <a:p>
            <a:r>
              <a:rPr lang="en-US"/>
              <a:t>Click icon to add picture</a:t>
            </a:r>
            <a:endParaRPr lang="nl-NL" dirty="0"/>
          </a:p>
        </p:txBody>
      </p:sp>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28"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29" name="Text Placeholder 15"/>
          <p:cNvSpPr>
            <a:spLocks noGrp="1"/>
          </p:cNvSpPr>
          <p:nvPr>
            <p:ph type="body" sz="quarter" idx="17"/>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0"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1"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32"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5"/>
          <p:cNvSpPr>
            <a:spLocks noGrp="1"/>
          </p:cNvSpPr>
          <p:nvPr>
            <p:ph type="body" sz="quarter" idx="18"/>
          </p:nvPr>
        </p:nvSpPr>
        <p:spPr>
          <a:xfrm>
            <a:off x="3252484" y="1319213"/>
            <a:ext cx="5197034" cy="3068638"/>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379682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Basic slide + image 5 points">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671332" y="1319213"/>
            <a:ext cx="2244906" cy="3055937"/>
          </a:xfrm>
        </p:spPr>
        <p:txBody>
          <a:bodyPr anchor="ctr" anchorCtr="1"/>
          <a:lstStyle>
            <a:lvl1pPr marL="0" indent="0">
              <a:buNone/>
              <a:defRPr sz="2000" baseline="0"/>
            </a:lvl1pPr>
          </a:lstStyle>
          <a:p>
            <a:r>
              <a:rPr lang="en-US"/>
              <a:t>Click icon to add picture</a:t>
            </a:r>
            <a:endParaRPr lang="nl-NL" dirty="0"/>
          </a:p>
        </p:txBody>
      </p:sp>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
        <p:nvSpPr>
          <p:cNvPr id="7"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Text Placeholder 15"/>
          <p:cNvSpPr>
            <a:spLocks noGrp="1"/>
          </p:cNvSpPr>
          <p:nvPr>
            <p:ph type="body" sz="quarter" idx="18"/>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9"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4"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6" name="Text Placeholder 5"/>
          <p:cNvSpPr>
            <a:spLocks noGrp="1"/>
          </p:cNvSpPr>
          <p:nvPr>
            <p:ph type="body" sz="quarter" idx="14"/>
          </p:nvPr>
        </p:nvSpPr>
        <p:spPr>
          <a:xfrm>
            <a:off x="3252484" y="1319213"/>
            <a:ext cx="5197034" cy="3068638"/>
          </a:xfrm>
        </p:spPr>
        <p:txBody>
          <a:bodyPr/>
          <a:lstStyle>
            <a:lvl1pPr marL="0" indent="0">
              <a:buNone/>
              <a:defRPr/>
            </a:lvl1pPr>
            <a:lvl2pPr marL="273050" indent="-273050">
              <a:defRPr/>
            </a:lvl2pPr>
            <a:lvl3pPr marL="533400" indent="-260350">
              <a:defRPr/>
            </a:lvl3pPr>
            <a:lvl4pPr marL="806450" indent="-27305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96998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Players involved 3 points">
    <p:spTree>
      <p:nvGrpSpPr>
        <p:cNvPr id="1" name=""/>
        <p:cNvGrpSpPr/>
        <p:nvPr/>
      </p:nvGrpSpPr>
      <p:grpSpPr>
        <a:xfrm>
          <a:off x="0" y="0"/>
          <a:ext cx="0" cy="0"/>
          <a:chOff x="0" y="0"/>
          <a:chExt cx="0" cy="0"/>
        </a:xfrm>
      </p:grpSpPr>
      <p:sp>
        <p:nvSpPr>
          <p:cNvPr id="18" name="Picture Placeholder 14"/>
          <p:cNvSpPr>
            <a:spLocks noGrp="1"/>
          </p:cNvSpPr>
          <p:nvPr>
            <p:ph type="pic" sz="quarter" idx="11"/>
          </p:nvPr>
        </p:nvSpPr>
        <p:spPr>
          <a:xfrm>
            <a:off x="0" y="0"/>
            <a:ext cx="9144000" cy="5143499"/>
          </a:xfrm>
        </p:spPr>
        <p:txBody>
          <a:bodyPr anchor="t" anchorCtr="1"/>
          <a:lstStyle>
            <a:lvl1pPr marL="0" indent="0">
              <a:buNone/>
              <a:defRPr sz="2000" baseline="0"/>
            </a:lvl1pPr>
          </a:lstStyle>
          <a:p>
            <a:r>
              <a:rPr lang="en-US"/>
              <a:t>Click icon to add picture</a:t>
            </a:r>
            <a:endParaRPr lang="nl-NL" dirty="0"/>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8947162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Placeholder 15"/>
          <p:cNvSpPr>
            <a:spLocks noGrp="1"/>
          </p:cNvSpPr>
          <p:nvPr>
            <p:ph type="body" sz="quarter" idx="10"/>
          </p:nvPr>
        </p:nvSpPr>
        <p:spPr>
          <a:xfrm>
            <a:off x="958645" y="905182"/>
            <a:ext cx="7229120" cy="3333136"/>
          </a:xfrm>
          <a:solidFill>
            <a:schemeClr val="tx1">
              <a:alpha val="90000"/>
            </a:schemeClr>
          </a:solidFill>
        </p:spPr>
        <p:txBody>
          <a:bodyPr wrap="square" lIns="2160000" tIns="180000" rIns="180000" bIns="180000" anchor="t" anchorCtr="0"/>
          <a:lstStyle>
            <a:lvl1pPr marL="0" indent="0">
              <a:lnSpc>
                <a:spcPct val="110000"/>
              </a:lnSpc>
              <a:spcBef>
                <a:spcPts val="312"/>
              </a:spcBef>
              <a:buClr>
                <a:srgbClr val="C4242B"/>
              </a:buClr>
              <a:buFontTx/>
              <a:buNone/>
              <a:defRPr sz="1600" b="0" i="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2" hasCustomPrompt="1"/>
          </p:nvPr>
        </p:nvSpPr>
        <p:spPr>
          <a:xfrm>
            <a:off x="1350324" y="2847373"/>
            <a:ext cx="1207681" cy="370390"/>
          </a:xfrm>
        </p:spPr>
        <p:txBody>
          <a:bodyPr wrap="square" anchor="ctr" anchorCtr="1"/>
          <a:lstStyle>
            <a:lvl1pPr marL="0" indent="0" algn="ctr">
              <a:lnSpc>
                <a:spcPct val="150000"/>
              </a:lnSpc>
              <a:buClr>
                <a:srgbClr val="C4242B"/>
              </a:buClr>
              <a:buFontTx/>
              <a:buNone/>
              <a:defRPr sz="2000" b="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dirty="0"/>
              <a:t>Name</a:t>
            </a:r>
          </a:p>
        </p:txBody>
      </p:sp>
      <p:sp>
        <p:nvSpPr>
          <p:cNvPr id="7" name="Picture Placeholder 6"/>
          <p:cNvSpPr>
            <a:spLocks noGrp="1"/>
          </p:cNvSpPr>
          <p:nvPr>
            <p:ph type="pic" sz="quarter" idx="13"/>
          </p:nvPr>
        </p:nvSpPr>
        <p:spPr>
          <a:xfrm>
            <a:off x="1504950" y="1898651"/>
            <a:ext cx="914159" cy="913998"/>
          </a:xfrm>
        </p:spPr>
        <p:txBody>
          <a:bodyPr anchor="ctr" anchorCtr="1"/>
          <a:lstStyle>
            <a:lvl1pPr marL="0" indent="0">
              <a:buNone/>
              <a:defRPr sz="1300" baseline="0">
                <a:solidFill>
                  <a:schemeClr val="bg1"/>
                </a:solidFill>
              </a:defRPr>
            </a:lvl1pPr>
          </a:lstStyle>
          <a:p>
            <a:r>
              <a:rPr lang="en-US"/>
              <a:t>Click icon to add picture</a:t>
            </a:r>
            <a:endParaRPr lang="nl-NL" dirty="0"/>
          </a:p>
        </p:txBody>
      </p:sp>
      <p:sp>
        <p:nvSpPr>
          <p:cNvPr id="9" name="Picture Placeholder 2"/>
          <p:cNvSpPr>
            <a:spLocks noGrp="1"/>
          </p:cNvSpPr>
          <p:nvPr>
            <p:ph type="pic" idx="14" hasCustomPrompt="1"/>
          </p:nvPr>
        </p:nvSpPr>
        <p:spPr>
          <a:xfrm>
            <a:off x="7389977" y="173556"/>
            <a:ext cx="1620000" cy="180000"/>
          </a:xfrm>
          <a:blipFill rotWithShape="1">
            <a:blip r:embed="rId5"/>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0" name="Text Placeholder 15"/>
          <p:cNvSpPr>
            <a:spLocks noGrp="1"/>
          </p:cNvSpPr>
          <p:nvPr>
            <p:ph type="body" sz="quarter" idx="16"/>
          </p:nvPr>
        </p:nvSpPr>
        <p:spPr>
          <a:xfrm>
            <a:off x="0" y="4899724"/>
            <a:ext cx="3070412" cy="243776"/>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7"/>
          </p:nvPr>
        </p:nvSpPr>
        <p:spPr>
          <a:xfrm>
            <a:off x="3070412" y="4899724"/>
            <a:ext cx="3070412"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8"/>
          </p:nvPr>
        </p:nvSpPr>
        <p:spPr>
          <a:xfrm>
            <a:off x="6140824" y="4899724"/>
            <a:ext cx="3003176"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379734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Players involved 4 points">
    <p:spTree>
      <p:nvGrpSpPr>
        <p:cNvPr id="1" name=""/>
        <p:cNvGrpSpPr/>
        <p:nvPr/>
      </p:nvGrpSpPr>
      <p:grpSpPr>
        <a:xfrm>
          <a:off x="0" y="0"/>
          <a:ext cx="0" cy="0"/>
          <a:chOff x="0" y="0"/>
          <a:chExt cx="0" cy="0"/>
        </a:xfrm>
      </p:grpSpPr>
      <p:sp>
        <p:nvSpPr>
          <p:cNvPr id="18" name="Picture Placeholder 14"/>
          <p:cNvSpPr>
            <a:spLocks noGrp="1"/>
          </p:cNvSpPr>
          <p:nvPr>
            <p:ph type="pic" sz="quarter" idx="11"/>
          </p:nvPr>
        </p:nvSpPr>
        <p:spPr>
          <a:xfrm>
            <a:off x="0" y="0"/>
            <a:ext cx="9144000" cy="5143499"/>
          </a:xfrm>
        </p:spPr>
        <p:txBody>
          <a:bodyPr anchor="t" anchorCtr="1"/>
          <a:lstStyle>
            <a:lvl1pPr marL="0" indent="0">
              <a:buNone/>
              <a:defRPr sz="2000" baseline="0"/>
            </a:lvl1pPr>
          </a:lstStyle>
          <a:p>
            <a:r>
              <a:rPr lang="en-US"/>
              <a:t>Click icon to add picture</a:t>
            </a:r>
            <a:endParaRPr lang="nl-NL" dirty="0"/>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8947162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Placeholder 15"/>
          <p:cNvSpPr>
            <a:spLocks noGrp="1"/>
          </p:cNvSpPr>
          <p:nvPr>
            <p:ph type="body" sz="quarter" idx="10"/>
          </p:nvPr>
        </p:nvSpPr>
        <p:spPr>
          <a:xfrm>
            <a:off x="958645" y="905182"/>
            <a:ext cx="7229120" cy="3333136"/>
          </a:xfrm>
          <a:solidFill>
            <a:schemeClr val="tx1">
              <a:alpha val="90000"/>
            </a:schemeClr>
          </a:solidFill>
        </p:spPr>
        <p:txBody>
          <a:bodyPr wrap="square" lIns="2160000" tIns="180000" rIns="180000" bIns="180000" anchor="t" anchorCtr="0"/>
          <a:lstStyle>
            <a:lvl1pPr marL="0" indent="0">
              <a:lnSpc>
                <a:spcPct val="110000"/>
              </a:lnSpc>
              <a:spcBef>
                <a:spcPts val="312"/>
              </a:spcBef>
              <a:buClr>
                <a:srgbClr val="C4242B"/>
              </a:buClr>
              <a:buFontTx/>
              <a:buNone/>
              <a:defRPr sz="1600" b="0" i="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2" hasCustomPrompt="1"/>
          </p:nvPr>
        </p:nvSpPr>
        <p:spPr>
          <a:xfrm>
            <a:off x="1350324" y="2847373"/>
            <a:ext cx="1207681" cy="370390"/>
          </a:xfrm>
        </p:spPr>
        <p:txBody>
          <a:bodyPr wrap="square" anchor="ctr" anchorCtr="1"/>
          <a:lstStyle>
            <a:lvl1pPr marL="0" indent="0" algn="ctr">
              <a:lnSpc>
                <a:spcPct val="150000"/>
              </a:lnSpc>
              <a:buClr>
                <a:srgbClr val="C4242B"/>
              </a:buClr>
              <a:buFontTx/>
              <a:buNone/>
              <a:defRPr sz="2000" b="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dirty="0"/>
              <a:t>Name</a:t>
            </a:r>
          </a:p>
        </p:txBody>
      </p:sp>
      <p:sp>
        <p:nvSpPr>
          <p:cNvPr id="7" name="Picture Placeholder 6"/>
          <p:cNvSpPr>
            <a:spLocks noGrp="1"/>
          </p:cNvSpPr>
          <p:nvPr>
            <p:ph type="pic" sz="quarter" idx="13"/>
          </p:nvPr>
        </p:nvSpPr>
        <p:spPr>
          <a:xfrm>
            <a:off x="1504950" y="1898651"/>
            <a:ext cx="914159" cy="913998"/>
          </a:xfrm>
        </p:spPr>
        <p:txBody>
          <a:bodyPr anchor="ctr" anchorCtr="1"/>
          <a:lstStyle>
            <a:lvl1pPr marL="0" indent="0">
              <a:buNone/>
              <a:defRPr sz="1300" baseline="0">
                <a:solidFill>
                  <a:schemeClr val="bg1"/>
                </a:solidFill>
              </a:defRPr>
            </a:lvl1pPr>
          </a:lstStyle>
          <a:p>
            <a:r>
              <a:rPr lang="en-US"/>
              <a:t>Click icon to add picture</a:t>
            </a:r>
            <a:endParaRPr lang="nl-NL" dirty="0"/>
          </a:p>
        </p:txBody>
      </p:sp>
      <p:sp>
        <p:nvSpPr>
          <p:cNvPr id="9" name="Picture Placeholder 2"/>
          <p:cNvSpPr>
            <a:spLocks noGrp="1"/>
          </p:cNvSpPr>
          <p:nvPr>
            <p:ph type="pic" idx="14" hasCustomPrompt="1"/>
          </p:nvPr>
        </p:nvSpPr>
        <p:spPr>
          <a:xfrm>
            <a:off x="7389977" y="173556"/>
            <a:ext cx="1620000" cy="180000"/>
          </a:xfrm>
          <a:blipFill rotWithShape="1">
            <a:blip r:embed="rId5"/>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0" name="Text Placeholder 15"/>
          <p:cNvSpPr>
            <a:spLocks noGrp="1"/>
          </p:cNvSpPr>
          <p:nvPr>
            <p:ph type="body" sz="quarter" idx="17"/>
          </p:nvPr>
        </p:nvSpPr>
        <p:spPr>
          <a:xfrm>
            <a:off x="0" y="4899724"/>
            <a:ext cx="2293471" cy="243776"/>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8"/>
          </p:nvPr>
        </p:nvSpPr>
        <p:spPr>
          <a:xfrm>
            <a:off x="2293471" y="4899724"/>
            <a:ext cx="2286000"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9"/>
          </p:nvPr>
        </p:nvSpPr>
        <p:spPr>
          <a:xfrm>
            <a:off x="4579471" y="4899724"/>
            <a:ext cx="2286000"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5"/>
          </p:nvPr>
        </p:nvSpPr>
        <p:spPr>
          <a:xfrm>
            <a:off x="6865471" y="4899724"/>
            <a:ext cx="2286000"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379734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Players involved 5 points">
    <p:spTree>
      <p:nvGrpSpPr>
        <p:cNvPr id="1" name=""/>
        <p:cNvGrpSpPr/>
        <p:nvPr/>
      </p:nvGrpSpPr>
      <p:grpSpPr>
        <a:xfrm>
          <a:off x="0" y="0"/>
          <a:ext cx="0" cy="0"/>
          <a:chOff x="0" y="0"/>
          <a:chExt cx="0" cy="0"/>
        </a:xfrm>
      </p:grpSpPr>
      <p:sp>
        <p:nvSpPr>
          <p:cNvPr id="18" name="Picture Placeholder 14"/>
          <p:cNvSpPr>
            <a:spLocks noGrp="1"/>
          </p:cNvSpPr>
          <p:nvPr>
            <p:ph type="pic" sz="quarter" idx="11"/>
          </p:nvPr>
        </p:nvSpPr>
        <p:spPr>
          <a:xfrm>
            <a:off x="0" y="0"/>
            <a:ext cx="9144000" cy="5143499"/>
          </a:xfrm>
        </p:spPr>
        <p:txBody>
          <a:bodyPr anchor="t" anchorCtr="1"/>
          <a:lstStyle>
            <a:lvl1pPr marL="0" indent="0">
              <a:buNone/>
              <a:defRPr sz="2000" baseline="0"/>
            </a:lvl1pPr>
          </a:lstStyle>
          <a:p>
            <a:r>
              <a:rPr lang="en-US"/>
              <a:t>Click icon to add picture</a:t>
            </a:r>
            <a:endParaRPr lang="nl-NL" dirty="0"/>
          </a:p>
        </p:txBody>
      </p:sp>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8947162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Placeholder 15"/>
          <p:cNvSpPr>
            <a:spLocks noGrp="1"/>
          </p:cNvSpPr>
          <p:nvPr>
            <p:ph type="body" sz="quarter" idx="10"/>
          </p:nvPr>
        </p:nvSpPr>
        <p:spPr>
          <a:xfrm>
            <a:off x="958645" y="905182"/>
            <a:ext cx="7229120" cy="3333136"/>
          </a:xfrm>
          <a:solidFill>
            <a:schemeClr val="tx1">
              <a:alpha val="90000"/>
            </a:schemeClr>
          </a:solidFill>
        </p:spPr>
        <p:txBody>
          <a:bodyPr wrap="square" lIns="2160000" tIns="180000" rIns="180000" bIns="180000" anchor="t" anchorCtr="0"/>
          <a:lstStyle>
            <a:lvl1pPr marL="0" indent="0">
              <a:lnSpc>
                <a:spcPct val="110000"/>
              </a:lnSpc>
              <a:spcBef>
                <a:spcPts val="312"/>
              </a:spcBef>
              <a:buClr>
                <a:srgbClr val="C4242B"/>
              </a:buClr>
              <a:buFontTx/>
              <a:buNone/>
              <a:defRPr sz="1600" b="0" i="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2" hasCustomPrompt="1"/>
          </p:nvPr>
        </p:nvSpPr>
        <p:spPr>
          <a:xfrm>
            <a:off x="1350324" y="2847373"/>
            <a:ext cx="1207681" cy="370390"/>
          </a:xfrm>
        </p:spPr>
        <p:txBody>
          <a:bodyPr wrap="square" anchor="ctr" anchorCtr="1"/>
          <a:lstStyle>
            <a:lvl1pPr marL="0" indent="0" algn="ctr">
              <a:lnSpc>
                <a:spcPct val="150000"/>
              </a:lnSpc>
              <a:buClr>
                <a:srgbClr val="C4242B"/>
              </a:buClr>
              <a:buFontTx/>
              <a:buNone/>
              <a:defRPr sz="2000" b="0" baseline="0">
                <a:solidFill>
                  <a:schemeClr val="bg1"/>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dirty="0"/>
              <a:t>Name</a:t>
            </a:r>
          </a:p>
        </p:txBody>
      </p:sp>
      <p:sp>
        <p:nvSpPr>
          <p:cNvPr id="7" name="Picture Placeholder 6"/>
          <p:cNvSpPr>
            <a:spLocks noGrp="1"/>
          </p:cNvSpPr>
          <p:nvPr>
            <p:ph type="pic" sz="quarter" idx="13"/>
          </p:nvPr>
        </p:nvSpPr>
        <p:spPr>
          <a:xfrm>
            <a:off x="1504950" y="1898651"/>
            <a:ext cx="914159" cy="913998"/>
          </a:xfrm>
        </p:spPr>
        <p:txBody>
          <a:bodyPr anchor="ctr" anchorCtr="1"/>
          <a:lstStyle>
            <a:lvl1pPr marL="0" indent="0">
              <a:buNone/>
              <a:defRPr sz="1300" baseline="0">
                <a:solidFill>
                  <a:schemeClr val="bg1"/>
                </a:solidFill>
              </a:defRPr>
            </a:lvl1pPr>
          </a:lstStyle>
          <a:p>
            <a:r>
              <a:rPr lang="en-US"/>
              <a:t>Click icon to add picture</a:t>
            </a:r>
            <a:endParaRPr lang="nl-NL" dirty="0"/>
          </a:p>
        </p:txBody>
      </p:sp>
      <p:sp>
        <p:nvSpPr>
          <p:cNvPr id="9" name="Picture Placeholder 2"/>
          <p:cNvSpPr>
            <a:spLocks noGrp="1"/>
          </p:cNvSpPr>
          <p:nvPr>
            <p:ph type="pic" idx="14" hasCustomPrompt="1"/>
          </p:nvPr>
        </p:nvSpPr>
        <p:spPr>
          <a:xfrm>
            <a:off x="7389977" y="173556"/>
            <a:ext cx="1620000" cy="180000"/>
          </a:xfrm>
          <a:blipFill rotWithShape="1">
            <a:blip r:embed="rId5"/>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8"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0" name="Text Placeholder 15"/>
          <p:cNvSpPr>
            <a:spLocks noGrp="1"/>
          </p:cNvSpPr>
          <p:nvPr>
            <p:ph type="body" sz="quarter" idx="18"/>
          </p:nvPr>
        </p:nvSpPr>
        <p:spPr>
          <a:xfrm>
            <a:off x="0" y="4899724"/>
            <a:ext cx="1822825" cy="246513"/>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9"/>
          </p:nvPr>
        </p:nvSpPr>
        <p:spPr>
          <a:xfrm>
            <a:off x="1822825" y="4899724"/>
            <a:ext cx="1822825" cy="246513"/>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20"/>
          </p:nvPr>
        </p:nvSpPr>
        <p:spPr>
          <a:xfrm>
            <a:off x="3645650" y="4899724"/>
            <a:ext cx="1822825" cy="246513"/>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5"/>
          </p:nvPr>
        </p:nvSpPr>
        <p:spPr>
          <a:xfrm>
            <a:off x="5468475" y="4899724"/>
            <a:ext cx="1822825" cy="246513"/>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4" name="Text Placeholder 15"/>
          <p:cNvSpPr>
            <a:spLocks noGrp="1"/>
          </p:cNvSpPr>
          <p:nvPr>
            <p:ph type="body" sz="quarter" idx="16"/>
          </p:nvPr>
        </p:nvSpPr>
        <p:spPr>
          <a:xfrm>
            <a:off x="7291301" y="4899724"/>
            <a:ext cx="1852700" cy="246513"/>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379734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162045"/>
            <a:ext cx="7194176" cy="561600"/>
          </a:xfrm>
          <a:solidFill>
            <a:schemeClr val="tx1">
              <a:alpha val="90000"/>
            </a:schemeClr>
          </a:solidFill>
        </p:spPr>
        <p:txBody>
          <a:bodyPr lIns="540000" anchor="ctr" anchorCtr="0"/>
          <a:lstStyle>
            <a:lvl1pPr algn="l">
              <a:defRPr sz="1600" baseline="0">
                <a:solidFill>
                  <a:schemeClr val="bg1"/>
                </a:solidFill>
              </a:defRPr>
            </a:lvl1pPr>
          </a:lstStyle>
          <a:p>
            <a:r>
              <a:rPr lang="nl-NL" dirty="0"/>
              <a:t>Click </a:t>
            </a:r>
            <a:r>
              <a:rPr lang="nl-NL" dirty="0" err="1"/>
              <a:t>to</a:t>
            </a:r>
            <a:r>
              <a:rPr lang="nl-NL" dirty="0"/>
              <a:t> </a:t>
            </a:r>
            <a:r>
              <a:rPr lang="nl-NL" dirty="0" err="1"/>
              <a:t>edit</a:t>
            </a:r>
            <a:r>
              <a:rPr lang="nl-NL" dirty="0"/>
              <a:t> </a:t>
            </a:r>
            <a:r>
              <a:rPr lang="nl-NL" dirty="0" err="1"/>
              <a:t>title</a:t>
            </a:r>
            <a:endParaRPr lang="en-US" dirty="0"/>
          </a:p>
        </p:txBody>
      </p:sp>
    </p:spTree>
    <p:extLst>
      <p:ext uri="{BB962C8B-B14F-4D97-AF65-F5344CB8AC3E}">
        <p14:creationId xmlns:p14="http://schemas.microsoft.com/office/powerpoint/2010/main" val="463630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8947162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192"/>
                        <a:ext cx="1587"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734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4 points layout">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3175" y="0"/>
            <a:ext cx="9140825"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162045"/>
            <a:ext cx="8279856" cy="1608880"/>
          </a:xfrm>
          <a:solidFill>
            <a:schemeClr val="tx1">
              <a:alpha val="90000"/>
            </a:schemeClr>
          </a:solidFill>
        </p:spPr>
        <p:txBody>
          <a:bodyPr lIns="540000" tIns="180000" rIns="396000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926553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Picture Placeholder 2"/>
          <p:cNvSpPr>
            <a:spLocks noGrp="1" noChangeAspect="1"/>
          </p:cNvSpPr>
          <p:nvPr>
            <p:ph type="pic" idx="12" hasCustomPrompt="1"/>
          </p:nvPr>
        </p:nvSpPr>
        <p:spPr>
          <a:xfrm>
            <a:off x="4724400" y="461446"/>
            <a:ext cx="3343488" cy="1010078"/>
          </a:xfrm>
          <a:blipFill rotWithShape="1">
            <a:blip r:embed="rId5"/>
            <a:stretch>
              <a:fillRect/>
            </a:stretch>
          </a:blipFill>
        </p:spPr>
        <p:txBody>
          <a:bodyPr vert="horz" lIns="180000" tIns="180000" rIns="180000" bIns="180000"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1"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2" name="Text Placeholder 15"/>
          <p:cNvSpPr>
            <a:spLocks noGrp="1"/>
          </p:cNvSpPr>
          <p:nvPr>
            <p:ph type="body" sz="quarter" idx="17"/>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4"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5"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487922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5 points layout">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3175" y="0"/>
            <a:ext cx="9140825"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162045"/>
            <a:ext cx="8279856" cy="1608880"/>
          </a:xfrm>
          <a:solidFill>
            <a:srgbClr val="00558F">
              <a:alpha val="90000"/>
            </a:srgbClr>
          </a:solidFill>
        </p:spPr>
        <p:txBody>
          <a:bodyPr lIns="540000" tIns="180000" rIns="396000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926553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Picture Placeholder 2"/>
          <p:cNvSpPr>
            <a:spLocks noGrp="1" noChangeAspect="1"/>
          </p:cNvSpPr>
          <p:nvPr>
            <p:ph type="pic" idx="12" hasCustomPrompt="1"/>
          </p:nvPr>
        </p:nvSpPr>
        <p:spPr>
          <a:xfrm>
            <a:off x="4724400" y="461446"/>
            <a:ext cx="3343488" cy="1010078"/>
          </a:xfrm>
          <a:blipFill rotWithShape="1">
            <a:blip r:embed="rId5"/>
            <a:stretch>
              <a:fillRect/>
            </a:stretch>
          </a:blipFill>
        </p:spPr>
        <p:txBody>
          <a:bodyPr vert="horz" lIns="180000" tIns="180000" rIns="180000" bIns="180000"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7"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18" name="Text Placeholder 15"/>
          <p:cNvSpPr>
            <a:spLocks noGrp="1"/>
          </p:cNvSpPr>
          <p:nvPr>
            <p:ph type="body" sz="quarter" idx="18"/>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9"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0"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1"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22"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48792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3 points">
    <p:spTree>
      <p:nvGrpSpPr>
        <p:cNvPr id="1" name=""/>
        <p:cNvGrpSpPr/>
        <p:nvPr/>
      </p:nvGrpSpPr>
      <p:grpSpPr>
        <a:xfrm>
          <a:off x="0" y="0"/>
          <a:ext cx="0" cy="0"/>
          <a:chOff x="0" y="0"/>
          <a:chExt cx="0" cy="0"/>
        </a:xfrm>
      </p:grpSpPr>
      <p:sp>
        <p:nvSpPr>
          <p:cNvPr id="14" name="Picture Placeholder 2"/>
          <p:cNvSpPr>
            <a:spLocks noGrp="1"/>
          </p:cNvSpPr>
          <p:nvPr>
            <p:ph type="pic" idx="1"/>
          </p:nvPr>
        </p:nvSpPr>
        <p:spPr>
          <a:xfrm>
            <a:off x="0" y="0"/>
            <a:ext cx="9144000"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277793"/>
            <a:ext cx="4860000" cy="1608880"/>
          </a:xfrm>
          <a:solidFill>
            <a:schemeClr val="tx1">
              <a:alpha val="90000"/>
            </a:schemeClr>
          </a:solidFill>
        </p:spPr>
        <p:txBody>
          <a:bodyPr lIns="540000" tIns="180000" rIns="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23594048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Picture Placeholder 2"/>
          <p:cNvSpPr>
            <a:spLocks noGrp="1"/>
          </p:cNvSpPr>
          <p:nvPr>
            <p:ph type="pic" idx="15"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9" name="Text Placeholder 15"/>
          <p:cNvSpPr>
            <a:spLocks noGrp="1"/>
          </p:cNvSpPr>
          <p:nvPr>
            <p:ph type="body" sz="quarter" idx="12"/>
          </p:nvPr>
        </p:nvSpPr>
        <p:spPr>
          <a:xfrm>
            <a:off x="0" y="4899724"/>
            <a:ext cx="3070412" cy="243776"/>
          </a:xfrm>
        </p:spPr>
        <p:txBody>
          <a:bodyPr wrap="square" anchor="ctr" anchorCtr="1"/>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15"/>
          <p:cNvSpPr>
            <a:spLocks noGrp="1"/>
          </p:cNvSpPr>
          <p:nvPr>
            <p:ph type="body" sz="quarter" idx="13"/>
          </p:nvPr>
        </p:nvSpPr>
        <p:spPr>
          <a:xfrm>
            <a:off x="3070412" y="4899724"/>
            <a:ext cx="3070412"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4"/>
          </p:nvPr>
        </p:nvSpPr>
        <p:spPr>
          <a:xfrm>
            <a:off x="6140824" y="4899724"/>
            <a:ext cx="3003176" cy="243776"/>
          </a:xfrm>
        </p:spPr>
        <p:txBody>
          <a:bodyPr wrap="square" anchor="ctr" anchorCtr="1"/>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40095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4 points">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0" y="0"/>
            <a:ext cx="9144000"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277793"/>
            <a:ext cx="4860000" cy="1608880"/>
          </a:xfrm>
          <a:solidFill>
            <a:schemeClr val="tx1">
              <a:alpha val="90000"/>
            </a:schemeClr>
          </a:solidFill>
        </p:spPr>
        <p:txBody>
          <a:bodyPr lIns="540000" tIns="180000" rIns="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13596387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Picture Placeholder 2"/>
          <p:cNvSpPr>
            <a:spLocks noGrp="1"/>
          </p:cNvSpPr>
          <p:nvPr>
            <p:ph type="pic" idx="16"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9" name="Text Placeholder 15"/>
          <p:cNvSpPr>
            <a:spLocks noGrp="1"/>
          </p:cNvSpPr>
          <p:nvPr>
            <p:ph type="body" sz="quarter" idx="12"/>
          </p:nvPr>
        </p:nvSpPr>
        <p:spPr>
          <a:xfrm>
            <a:off x="0" y="4899724"/>
            <a:ext cx="2293471" cy="243776"/>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15"/>
          <p:cNvSpPr>
            <a:spLocks noGrp="1"/>
          </p:cNvSpPr>
          <p:nvPr>
            <p:ph type="body" sz="quarter" idx="13"/>
          </p:nvPr>
        </p:nvSpPr>
        <p:spPr>
          <a:xfrm>
            <a:off x="2293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4"/>
          </p:nvPr>
        </p:nvSpPr>
        <p:spPr>
          <a:xfrm>
            <a:off x="4579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5"/>
          </p:nvPr>
        </p:nvSpPr>
        <p:spPr>
          <a:xfrm>
            <a:off x="6865471" y="4899724"/>
            <a:ext cx="2286000" cy="243776"/>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2996010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5 points">
    <p:spTree>
      <p:nvGrpSpPr>
        <p:cNvPr id="1" name=""/>
        <p:cNvGrpSpPr/>
        <p:nvPr/>
      </p:nvGrpSpPr>
      <p:grpSpPr>
        <a:xfrm>
          <a:off x="0" y="0"/>
          <a:ext cx="0" cy="0"/>
          <a:chOff x="0" y="0"/>
          <a:chExt cx="0" cy="0"/>
        </a:xfrm>
      </p:grpSpPr>
      <p:sp>
        <p:nvSpPr>
          <p:cNvPr id="24" name="Picture Placeholder 2"/>
          <p:cNvSpPr>
            <a:spLocks noGrp="1"/>
          </p:cNvSpPr>
          <p:nvPr>
            <p:ph type="pic" idx="1"/>
          </p:nvPr>
        </p:nvSpPr>
        <p:spPr>
          <a:xfrm>
            <a:off x="0" y="0"/>
            <a:ext cx="9144000"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3" name="Title 1"/>
          <p:cNvSpPr>
            <a:spLocks noGrp="1"/>
          </p:cNvSpPr>
          <p:nvPr>
            <p:ph type="title"/>
          </p:nvPr>
        </p:nvSpPr>
        <p:spPr>
          <a:xfrm>
            <a:off x="0" y="277793"/>
            <a:ext cx="4860000" cy="1608880"/>
          </a:xfrm>
          <a:solidFill>
            <a:schemeClr val="tx1">
              <a:alpha val="90000"/>
            </a:schemeClr>
          </a:solidFill>
        </p:spPr>
        <p:txBody>
          <a:bodyPr lIns="540000" tIns="180000" rIns="0" bIns="180000"/>
          <a:lstStyle>
            <a:lvl1pPr algn="l">
              <a:defRPr sz="3000" baseline="0">
                <a:solidFill>
                  <a:schemeClr val="bg1"/>
                </a:solidFill>
              </a:defRPr>
            </a:lvl1pPr>
          </a:lstStyle>
          <a:p>
            <a:r>
              <a:rPr lang="en-US"/>
              <a:t>Click to edit Master title style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27734045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2"/>
          <p:cNvSpPr>
            <a:spLocks noGrp="1"/>
          </p:cNvSpPr>
          <p:nvPr>
            <p:ph type="pic" idx="17" hasCustomPrompt="1"/>
          </p:nvPr>
        </p:nvSpPr>
        <p:spPr>
          <a:xfrm>
            <a:off x="3174" y="4899724"/>
            <a:ext cx="9140825" cy="243775"/>
          </a:xfrm>
          <a:solidFill>
            <a:schemeClr val="bg1">
              <a:lumMod val="95000"/>
            </a:schemeClr>
          </a:solidFill>
          <a:ln>
            <a:solidFill>
              <a:schemeClr val="bg1">
                <a:lumMod val="95000"/>
              </a:schemeClr>
            </a:solidFill>
          </a:ln>
        </p:spPr>
        <p:txBody>
          <a:bodyPr vert="horz" wrap="square" rtlCol="0" anchor="ctr" anchorCtr="1">
            <a:no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
        <p:nvSpPr>
          <p:cNvPr id="9" name="Text Placeholder 15"/>
          <p:cNvSpPr>
            <a:spLocks noGrp="1"/>
          </p:cNvSpPr>
          <p:nvPr>
            <p:ph type="body" sz="quarter" idx="12"/>
          </p:nvPr>
        </p:nvSpPr>
        <p:spPr>
          <a:xfrm>
            <a:off x="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C4242B"/>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0" name="Text Placeholder 15"/>
          <p:cNvSpPr>
            <a:spLocks noGrp="1"/>
          </p:cNvSpPr>
          <p:nvPr>
            <p:ph type="body" sz="quarter" idx="13"/>
          </p:nvPr>
        </p:nvSpPr>
        <p:spPr>
          <a:xfrm>
            <a:off x="182282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1" name="Text Placeholder 15"/>
          <p:cNvSpPr>
            <a:spLocks noGrp="1"/>
          </p:cNvSpPr>
          <p:nvPr>
            <p:ph type="body" sz="quarter" idx="14"/>
          </p:nvPr>
        </p:nvSpPr>
        <p:spPr>
          <a:xfrm>
            <a:off x="3645650"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2" name="Text Placeholder 15"/>
          <p:cNvSpPr>
            <a:spLocks noGrp="1"/>
          </p:cNvSpPr>
          <p:nvPr>
            <p:ph type="body" sz="quarter" idx="15"/>
          </p:nvPr>
        </p:nvSpPr>
        <p:spPr>
          <a:xfrm>
            <a:off x="5468475" y="4899724"/>
            <a:ext cx="1822825"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
        <p:nvSpPr>
          <p:cNvPr id="13" name="Text Placeholder 15"/>
          <p:cNvSpPr>
            <a:spLocks noGrp="1"/>
          </p:cNvSpPr>
          <p:nvPr>
            <p:ph type="body" sz="quarter" idx="16"/>
          </p:nvPr>
        </p:nvSpPr>
        <p:spPr>
          <a:xfrm>
            <a:off x="7291301" y="4899724"/>
            <a:ext cx="1852700" cy="246513"/>
          </a:xfrm>
        </p:spPr>
        <p:txBody>
          <a:bodyPr wrap="square" anchor="ctr" anchorCtr="1">
            <a:noAutofit/>
          </a:bodyPr>
          <a:lstStyle>
            <a:lvl1pPr marL="0" indent="0" algn="ctr">
              <a:lnSpc>
                <a:spcPct val="100000"/>
              </a:lnSpc>
              <a:buClr>
                <a:srgbClr val="C4242B"/>
              </a:buClr>
              <a:buFontTx/>
              <a:buNone/>
              <a:defRPr sz="600" b="1" i="0" cap="all" baseline="0">
                <a:solidFill>
                  <a:srgbClr val="6F9BC3"/>
                </a:solidFill>
              </a:defRPr>
            </a:lvl1pPr>
            <a:lvl2pPr marL="742950" indent="-285750">
              <a:buFont typeface="Wingdings" charset="2"/>
              <a:buChar char="§"/>
              <a:defRPr sz="1300" baseline="0"/>
            </a:lvl2pPr>
            <a:lvl3pPr marL="1143000" indent="-228600">
              <a:buFont typeface="Wingdings" charset="2"/>
              <a:buChar char="§"/>
              <a:defRPr sz="1300" baseline="0"/>
            </a:lvl3pPr>
            <a:lvl4pPr marL="1600200" indent="-228600">
              <a:buFont typeface="Wingdings" charset="2"/>
              <a:buChar char="§"/>
              <a:defRPr sz="1300" baseline="0"/>
            </a:lvl4pPr>
            <a:lvl5pPr marL="2057400" indent="-228600">
              <a:buFont typeface="Wingdings" charset="2"/>
              <a:buChar char="§"/>
              <a:defRPr sz="1300" baseline="0"/>
            </a:lvl5pPr>
          </a:lstStyle>
          <a:p>
            <a:pPr lvl="0"/>
            <a:r>
              <a:rPr lang="en-US"/>
              <a:t>Click to edit Master text styles</a:t>
            </a:r>
          </a:p>
        </p:txBody>
      </p:sp>
    </p:spTree>
    <p:extLst>
      <p:ext uri="{BB962C8B-B14F-4D97-AF65-F5344CB8AC3E}">
        <p14:creationId xmlns:p14="http://schemas.microsoft.com/office/powerpoint/2010/main" val="1215956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Quote V1">
    <p:spTree>
      <p:nvGrpSpPr>
        <p:cNvPr id="1" name=""/>
        <p:cNvGrpSpPr/>
        <p:nvPr/>
      </p:nvGrpSpPr>
      <p:grpSpPr>
        <a:xfrm>
          <a:off x="0" y="0"/>
          <a:ext cx="0" cy="0"/>
          <a:chOff x="0" y="0"/>
          <a:chExt cx="0" cy="0"/>
        </a:xfrm>
      </p:grpSpPr>
      <p:sp>
        <p:nvSpPr>
          <p:cNvPr id="15" name="Picture Placeholder 2"/>
          <p:cNvSpPr>
            <a:spLocks noGrp="1"/>
          </p:cNvSpPr>
          <p:nvPr>
            <p:ph type="pic" idx="10"/>
          </p:nvPr>
        </p:nvSpPr>
        <p:spPr>
          <a:xfrm>
            <a:off x="0" y="0"/>
            <a:ext cx="9144000" cy="5143500"/>
          </a:xfrm>
        </p:spPr>
        <p:txBody>
          <a:bodyPr vert="horz" rtlCol="0" anchor="t"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 name="Title 1"/>
          <p:cNvSpPr>
            <a:spLocks noGrp="1"/>
          </p:cNvSpPr>
          <p:nvPr>
            <p:ph type="title" hasCustomPrompt="1"/>
          </p:nvPr>
        </p:nvSpPr>
        <p:spPr>
          <a:xfrm>
            <a:off x="963707" y="905182"/>
            <a:ext cx="7221648" cy="3333136"/>
          </a:xfrm>
          <a:solidFill>
            <a:schemeClr val="tx1">
              <a:alpha val="90000"/>
            </a:schemeClr>
          </a:solidFill>
        </p:spPr>
        <p:txBody>
          <a:bodyPr lIns="1080000" tIns="360000" rIns="720000" bIns="1080000" anchor="ctr" anchorCtr="0"/>
          <a:lstStyle>
            <a:lvl1pPr algn="l">
              <a:defRPr sz="2000" baseline="0">
                <a:solidFill>
                  <a:schemeClr val="bg1"/>
                </a:solidFill>
              </a:defRPr>
            </a:lvl1pPr>
          </a:lstStyle>
          <a:p>
            <a:r>
              <a:rPr lang="nl-NL" dirty="0"/>
              <a:t>“Click </a:t>
            </a:r>
            <a:r>
              <a:rPr lang="nl-NL" dirty="0" err="1"/>
              <a:t>to</a:t>
            </a:r>
            <a:r>
              <a:rPr lang="nl-NL" dirty="0"/>
              <a:t> </a:t>
            </a:r>
            <a:r>
              <a:rPr lang="nl-NL" dirty="0" err="1"/>
              <a:t>edit</a:t>
            </a:r>
            <a:r>
              <a:rPr lang="nl-NL" dirty="0"/>
              <a:t> Quote”</a:t>
            </a:r>
            <a:endParaRPr lang="en-US" dirty="0"/>
          </a:p>
        </p:txBody>
      </p:sp>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37403937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Placeholder 19"/>
          <p:cNvSpPr>
            <a:spLocks noGrp="1"/>
          </p:cNvSpPr>
          <p:nvPr>
            <p:ph type="body" sz="quarter" idx="11" hasCustomPrompt="1"/>
          </p:nvPr>
        </p:nvSpPr>
        <p:spPr>
          <a:xfrm>
            <a:off x="2010309" y="3032788"/>
            <a:ext cx="4908307" cy="520640"/>
          </a:xfrm>
        </p:spPr>
        <p:txBody>
          <a:bodyPr/>
          <a:lstStyle>
            <a:lvl1pPr marL="0" indent="0">
              <a:buFontTx/>
              <a:buNone/>
              <a:defRPr sz="1300" baseline="0">
                <a:solidFill>
                  <a:srgbClr val="D4E4F3"/>
                </a:solidFill>
              </a:defRPr>
            </a:lvl1pPr>
            <a:lvl2pPr marL="457200" indent="0">
              <a:buFontTx/>
              <a:buNone/>
              <a:defRPr sz="1300" baseline="0">
                <a:solidFill>
                  <a:srgbClr val="D4E4F3"/>
                </a:solidFill>
              </a:defRPr>
            </a:lvl2pPr>
            <a:lvl3pPr marL="914400" indent="0">
              <a:buFontTx/>
              <a:buNone/>
              <a:defRPr sz="1300" baseline="0">
                <a:solidFill>
                  <a:srgbClr val="D4E4F3"/>
                </a:solidFill>
              </a:defRPr>
            </a:lvl3pPr>
            <a:lvl4pPr marL="1371600" indent="0">
              <a:buFontTx/>
              <a:buNone/>
              <a:defRPr sz="1300" baseline="0">
                <a:solidFill>
                  <a:srgbClr val="D4E4F3"/>
                </a:solidFill>
              </a:defRPr>
            </a:lvl4pPr>
            <a:lvl5pPr marL="1828800" indent="0">
              <a:buFontTx/>
              <a:buNone/>
              <a:defRPr sz="1300" baseline="0">
                <a:solidFill>
                  <a:srgbClr val="D4E4F3"/>
                </a:solidFill>
              </a:defRPr>
            </a:lvl5pPr>
          </a:lstStyle>
          <a:p>
            <a:pPr lvl="0"/>
            <a:r>
              <a:rPr lang="en-US" sz="1300" dirty="0">
                <a:solidFill>
                  <a:srgbClr val="D4E4F3"/>
                </a:solidFill>
                <a:latin typeface="Arial" charset="0"/>
              </a:rPr>
              <a:t>— </a:t>
            </a:r>
            <a:r>
              <a:rPr lang="en-US" dirty="0"/>
              <a:t>Click to edit name</a:t>
            </a:r>
          </a:p>
        </p:txBody>
      </p:sp>
      <p:sp>
        <p:nvSpPr>
          <p:cNvPr id="8" name="Picture Placeholder 2"/>
          <p:cNvSpPr>
            <a:spLocks noGrp="1"/>
          </p:cNvSpPr>
          <p:nvPr>
            <p:ph type="pic" idx="12" hasCustomPrompt="1"/>
          </p:nvPr>
        </p:nvSpPr>
        <p:spPr>
          <a:xfrm>
            <a:off x="7389977" y="173556"/>
            <a:ext cx="1620000" cy="180000"/>
          </a:xfrm>
          <a:blipFill rotWithShape="1">
            <a:blip r:embed="rId5"/>
            <a:stretch>
              <a:fillRect/>
            </a:stretch>
          </a:blipFill>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 </a:t>
            </a:r>
          </a:p>
        </p:txBody>
      </p:sp>
    </p:spTree>
    <p:extLst>
      <p:ext uri="{BB962C8B-B14F-4D97-AF65-F5344CB8AC3E}">
        <p14:creationId xmlns:p14="http://schemas.microsoft.com/office/powerpoint/2010/main" val="121189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V2">
    <p:spTree>
      <p:nvGrpSpPr>
        <p:cNvPr id="1" name=""/>
        <p:cNvGrpSpPr/>
        <p:nvPr/>
      </p:nvGrpSpPr>
      <p:grpSpPr>
        <a:xfrm>
          <a:off x="0" y="0"/>
          <a:ext cx="0" cy="0"/>
          <a:chOff x="0" y="0"/>
          <a:chExt cx="0" cy="0"/>
        </a:xfrm>
      </p:grpSpPr>
      <p:sp>
        <p:nvSpPr>
          <p:cNvPr id="8" name="Picture Placeholder 2"/>
          <p:cNvSpPr>
            <a:spLocks noGrp="1"/>
          </p:cNvSpPr>
          <p:nvPr>
            <p:ph type="pic" idx="10"/>
          </p:nvPr>
        </p:nvSpPr>
        <p:spPr>
          <a:xfrm>
            <a:off x="0" y="0"/>
            <a:ext cx="9144000" cy="5143500"/>
          </a:xfrm>
        </p:spPr>
        <p:txBody>
          <a:bodyPr vert="horz" rtlCol="0" anchor="ctr" anchorCtr="1">
            <a:normAutofit/>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0" name="Title 1"/>
          <p:cNvSpPr>
            <a:spLocks noGrp="1"/>
          </p:cNvSpPr>
          <p:nvPr>
            <p:ph type="title" hasCustomPrompt="1"/>
          </p:nvPr>
        </p:nvSpPr>
        <p:spPr>
          <a:xfrm>
            <a:off x="4143735" y="669363"/>
            <a:ext cx="3784923" cy="1205736"/>
          </a:xfrm>
        </p:spPr>
        <p:txBody>
          <a:bodyPr anchor="t" anchorCtr="0"/>
          <a:lstStyle>
            <a:lvl1pPr algn="l">
              <a:defRPr sz="2500" baseline="0">
                <a:solidFill>
                  <a:srgbClr val="22679A"/>
                </a:solidFill>
              </a:defRPr>
            </a:lvl1pPr>
          </a:lstStyle>
          <a:p>
            <a:r>
              <a:rPr lang="nl-NL" dirty="0"/>
              <a:t>“Click </a:t>
            </a:r>
            <a:r>
              <a:rPr lang="nl-NL" dirty="0" err="1"/>
              <a:t>to</a:t>
            </a:r>
            <a:r>
              <a:rPr lang="nl-NL" dirty="0"/>
              <a:t> </a:t>
            </a:r>
            <a:r>
              <a:rPr lang="nl-NL" dirty="0" err="1"/>
              <a:t>edit</a:t>
            </a:r>
            <a:r>
              <a:rPr lang="nl-NL" dirty="0"/>
              <a:t> Quote”</a:t>
            </a:r>
            <a:endParaRPr lang="en-US" dirty="0"/>
          </a:p>
        </p:txBody>
      </p:sp>
      <p:graphicFrame>
        <p:nvGraphicFramePr>
          <p:cNvPr id="7" name="Object 6"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6350000" imgH="6350000" progId="TCLayout.ActiveDocument.1">
                  <p:embed/>
                </p:oleObj>
              </mc:Choice>
              <mc:Fallback>
                <p:oleObj name="think-cell Slide" r:id="rId3" imgW="6350000" imgH="635000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Placeholder 19"/>
          <p:cNvSpPr>
            <a:spLocks noGrp="1"/>
          </p:cNvSpPr>
          <p:nvPr>
            <p:ph type="body" sz="quarter" idx="11" hasCustomPrompt="1"/>
          </p:nvPr>
        </p:nvSpPr>
        <p:spPr>
          <a:xfrm>
            <a:off x="4154401" y="1976400"/>
            <a:ext cx="2408446" cy="315387"/>
          </a:xfrm>
        </p:spPr>
        <p:txBody>
          <a:bodyPr/>
          <a:lstStyle>
            <a:lvl1pPr marL="0" indent="0">
              <a:buFontTx/>
              <a:buNone/>
              <a:defRPr sz="1300" b="0" i="1" baseline="0">
                <a:solidFill>
                  <a:srgbClr val="22679A"/>
                </a:solidFill>
              </a:defRPr>
            </a:lvl1pPr>
            <a:lvl2pPr marL="457200" indent="0">
              <a:buFontTx/>
              <a:buNone/>
              <a:defRPr sz="1300" baseline="0">
                <a:solidFill>
                  <a:srgbClr val="D4E4F3"/>
                </a:solidFill>
              </a:defRPr>
            </a:lvl2pPr>
            <a:lvl3pPr marL="914400" indent="0">
              <a:buFontTx/>
              <a:buNone/>
              <a:defRPr sz="1300" baseline="0">
                <a:solidFill>
                  <a:srgbClr val="D4E4F3"/>
                </a:solidFill>
              </a:defRPr>
            </a:lvl3pPr>
            <a:lvl4pPr marL="1371600" indent="0">
              <a:buFontTx/>
              <a:buNone/>
              <a:defRPr sz="1300" baseline="0">
                <a:solidFill>
                  <a:srgbClr val="D4E4F3"/>
                </a:solidFill>
              </a:defRPr>
            </a:lvl4pPr>
            <a:lvl5pPr marL="1828800" indent="0">
              <a:buFontTx/>
              <a:buNone/>
              <a:defRPr sz="1300" baseline="0">
                <a:solidFill>
                  <a:srgbClr val="D4E4F3"/>
                </a:solidFill>
              </a:defRPr>
            </a:lvl5pPr>
          </a:lstStyle>
          <a:p>
            <a:pPr eaLnBrk="1" hangingPunct="1"/>
            <a:r>
              <a:rPr lang="en-US" sz="1300" i="1" dirty="0">
                <a:solidFill>
                  <a:srgbClr val="22679A"/>
                </a:solidFill>
                <a:latin typeface="Arial" charset="0"/>
                <a:cs typeface="Arial" charset="0"/>
              </a:rPr>
              <a:t>— </a:t>
            </a:r>
            <a:r>
              <a:rPr lang="en-US" sz="1300" i="1" dirty="0" err="1">
                <a:solidFill>
                  <a:srgbClr val="22679A"/>
                </a:solidFill>
                <a:latin typeface="Arial" charset="0"/>
                <a:cs typeface="Arial" charset="0"/>
              </a:rPr>
              <a:t>Joep</a:t>
            </a:r>
            <a:r>
              <a:rPr lang="en-US" sz="1300" i="1" dirty="0">
                <a:solidFill>
                  <a:srgbClr val="22679A"/>
                </a:solidFill>
                <a:latin typeface="Arial" charset="0"/>
                <a:cs typeface="Arial" charset="0"/>
              </a:rPr>
              <a:t> Lange (1954 – 2014)</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0"/>
            </p:custDataLst>
            <p:extLst>
              <p:ext uri="{D42A27DB-BD31-4B8C-83A1-F6EECF244321}">
                <p14:modId xmlns:p14="http://schemas.microsoft.com/office/powerpoint/2010/main" val="13360570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1" imgW="6350000" imgH="6350000" progId="TCLayout.ActiveDocument.1">
                  <p:embed/>
                </p:oleObj>
              </mc:Choice>
              <mc:Fallback>
                <p:oleObj name="think-cell Slide" r:id="rId31" imgW="6350000" imgH="6350000" progId="TCLayout.ActiveDocument.1">
                  <p:embed/>
                  <p:pic>
                    <p:nvPicPr>
                      <p:cNvPr id="3" name="Object 2" hidden="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0" rIns="91440" bIns="45720" numCol="1" anchor="t" anchorCtr="0" compatLnSpc="1">
            <a:prstTxWarp prst="textNoShape">
              <a:avLst/>
            </a:prstTxWarp>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p:txBody>
      </p:sp>
      <p:pic>
        <p:nvPicPr>
          <p:cNvPr id="6" name="Picture 5" descr="logo_use.png"/>
          <p:cNvPicPr>
            <a:picLocks noChangeAspect="1"/>
          </p:cNvPicPr>
          <p:nvPr userDrawn="1"/>
        </p:nvPicPr>
        <p:blipFill>
          <a:blip r:embed="rId33"/>
          <a:stretch>
            <a:fillRect/>
          </a:stretch>
        </p:blipFill>
        <p:spPr>
          <a:xfrm>
            <a:off x="7389977" y="210267"/>
            <a:ext cx="1620000" cy="1258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xStyles>
    <p:titleStyle>
      <a:lvl1pPr algn="l" defTabSz="457200" rtl="0" eaLnBrk="1" fontAlgn="base" hangingPunct="1">
        <a:spcBef>
          <a:spcPct val="0"/>
        </a:spcBef>
        <a:spcAft>
          <a:spcPct val="0"/>
        </a:spcAft>
        <a:defRPr sz="3000" b="0" i="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jpg"/><Relationship Id="rId5" Type="http://schemas.openxmlformats.org/officeDocument/2006/relationships/image" Target="../media/image5.emf"/><Relationship Id="rId4" Type="http://schemas.openxmlformats.org/officeDocument/2006/relationships/oleObject" Target="../embeddings/oleObject15.bin"/></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hyperlink" Target="https://cot-patient-journey-staging.web.app/home"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6"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build.fhir.org/chargeitem.html" TargetMode="External"/><Relationship Id="rId2" Type="http://schemas.openxmlformats.org/officeDocument/2006/relationships/hyperlink" Target="https://build.fhir.org/medicationdispense.html" TargetMode="Externa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communityhealthtoolkit.org/" TargetMode="External"/><Relationship Id="rId2" Type="http://schemas.openxmlformats.org/officeDocument/2006/relationships/hyperlink" Target="https://smartregister.org/system-architecture/" TargetMode="External"/><Relationship Id="rId1" Type="http://schemas.openxmlformats.org/officeDocument/2006/relationships/slideLayout" Target="../slideLayouts/slideLayout16.xml"/><Relationship Id="rId4" Type="http://schemas.openxmlformats.org/officeDocument/2006/relationships/hyperlink" Target="https://docs.communityhealthtoolkit.org/apps/concepts/interoperability/"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build.fhir.org/ig/HL7/fhir-ips/index.html" TargetMode="External"/><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5.xml"/><Relationship Id="rId1" Type="http://schemas.openxmlformats.org/officeDocument/2006/relationships/tags" Target="../tags/tag18.xml"/><Relationship Id="rId6" Type="http://schemas.openxmlformats.org/officeDocument/2006/relationships/hyperlink" Target="http://www.mckinsey.com/" TargetMode="External"/><Relationship Id="rId5" Type="http://schemas.openxmlformats.org/officeDocument/2006/relationships/image" Target="../media/image33.png"/><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5.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5.xml"/><Relationship Id="rId1" Type="http://schemas.openxmlformats.org/officeDocument/2006/relationships/tags" Target="../tags/tag20.xml"/><Relationship Id="rId5" Type="http://schemas.openxmlformats.org/officeDocument/2006/relationships/image" Target="../media/image37.png"/><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facility-registry-fr" TargetMode="External"/><Relationship Id="rId13" Type="http://schemas.openxmlformats.org/officeDocument/2006/relationships/hyperlink" Target="https://guides.ohie.org/arch-spec/openhie-component-specifications-1/openhie-health-management-information-system-hmis" TargetMode="External"/><Relationship Id="rId18" Type="http://schemas.openxmlformats.org/officeDocument/2006/relationships/hyperlink" Target="http://openhim.org/docs/configuration/channels" TargetMode="External"/><Relationship Id="rId3" Type="http://schemas.openxmlformats.org/officeDocument/2006/relationships/hyperlink" Target="https://ohie.org/impact-stories/nigeria-data-exchange-architecture-for-the-national-data-repository/" TargetMode="External"/><Relationship Id="rId7" Type="http://schemas.openxmlformats.org/officeDocument/2006/relationships/hyperlink" Target="https://guides.ohie.org/arch-spec/openhie-component-specifications-1/client-registry" TargetMode="External"/><Relationship Id="rId12" Type="http://schemas.openxmlformats.org/officeDocument/2006/relationships/hyperlink" Target="https://guides.ohie.org/arch-spec/openhie-component-specifications-1/openhie-finance-and-insurance-service" TargetMode="External"/><Relationship Id="rId17" Type="http://schemas.openxmlformats.org/officeDocument/2006/relationships/hyperlink" Target="https://profiles.ihe.net/ITI/TF/Volume1/ch-9.html" TargetMode="External"/><Relationship Id="rId2" Type="http://schemas.openxmlformats.org/officeDocument/2006/relationships/hyperlink" Target="https://guides.ohie.org/arch-spec/architecture-specification/overview-of-the-architecture" TargetMode="External"/><Relationship Id="rId16" Type="http://schemas.openxmlformats.org/officeDocument/2006/relationships/hyperlink" Target="http://openhim.org/docs/introduction/key-components#openhim-administration-console" TargetMode="External"/><Relationship Id="rId20" Type="http://schemas.openxmlformats.org/officeDocument/2006/relationships/hyperlink" Target="https://guides.ohie.org/arch-spec/openhie-component-specifications-1/point-of-care-systems" TargetMode="External"/><Relationship Id="rId1" Type="http://schemas.openxmlformats.org/officeDocument/2006/relationships/slideLayout" Target="../slideLayouts/slideLayout16.xml"/><Relationship Id="rId6" Type="http://schemas.openxmlformats.org/officeDocument/2006/relationships/hyperlink" Target="https://www-ncbi-nlm-nih-gov.dianus.libr.tue.nl/pmc/articles/PMC9931258/" TargetMode="External"/><Relationship Id="rId11" Type="http://schemas.openxmlformats.org/officeDocument/2006/relationships/hyperlink" Target="https://guides.ohie.org/arch-spec/openhie-component-specifications-1/openhie-product-catalogue-pc" TargetMode="External"/><Relationship Id="rId5" Type="http://schemas.openxmlformats.org/officeDocument/2006/relationships/hyperlink" Target="https://www.researchgate.net/publication/351208709_One_country's_journey_to_interoperability_Tanzania's_experience_developing_and_implementing_a_national_health_information_exchange" TargetMode="External"/><Relationship Id="rId15" Type="http://schemas.openxmlformats.org/officeDocument/2006/relationships/hyperlink" Target="https://guides.ohie.org/arch-spec/openhie-component-specifications-1/openhie-shared-health-record-shr" TargetMode="External"/><Relationship Id="rId10" Type="http://schemas.openxmlformats.org/officeDocument/2006/relationships/hyperlink" Target="https://guides.ohie.org/arch-spec/openhie-component-specifications-1/openhie-terminology-service-ts" TargetMode="External"/><Relationship Id="rId19" Type="http://schemas.openxmlformats.org/officeDocument/2006/relationships/hyperlink" Target="http://openhim.org/docs/introduction/key-components#mediators" TargetMode="External"/><Relationship Id="rId4" Type="http://schemas.openxmlformats.org/officeDocument/2006/relationships/hyperlink" Target="https://www.researchgate.net/publication/350650962_Adoption_of_ICT_to_Enhance_Access_to_Healthcare_in_Kenya" TargetMode="External"/><Relationship Id="rId9" Type="http://schemas.openxmlformats.org/officeDocument/2006/relationships/hyperlink" Target="https://guides.ohie.org/arch-spec/openhie-component-specifications-1/openhie-health-worker-registry-hwr" TargetMode="External"/><Relationship Id="rId14" Type="http://schemas.openxmlformats.org/officeDocument/2006/relationships/hyperlink" Target="https://guides.ohie.org/arch-spec/openhie-component-specifications-1/openhie-logistics-management-information-system-lmi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3" Type="http://schemas.openxmlformats.org/officeDocument/2006/relationships/hyperlink" Target="https://guides.ohie.org/arch-spec/openhie-component-specifications-1/openhie-facility-registry-fr" TargetMode="External"/><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2" Type="http://schemas.openxmlformats.org/officeDocument/2006/relationships/hyperlink" Target="https://guides.ohie.org/arch-spec/openhie-component-specifications-1/client-registry" TargetMode="External"/><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10" Type="http://schemas.openxmlformats.org/officeDocument/2006/relationships/hyperlink" Target="https://guides.ohie.org/arch-spec/openhie-component-specifications-1/openhie-shared-health-record-shr" TargetMode="External"/><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governinghealthfutures2030.org/wp-content/uploads/2022/12/DataSolidarity.pdf" TargetMode="External"/><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build.fhir.org/ig/HL7/fhir-ips/index.html" TargetMode="External"/><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hyperlink" Target="https://guides.ohie.org/arch-spec/openhie-component-specifications-1/openhie-health-management-information-system-hmis" TargetMode="External"/><Relationship Id="rId13" Type="http://schemas.openxmlformats.org/officeDocument/2006/relationships/hyperlink" Target="http://openhim.org/docs/configuration/channels" TargetMode="External"/><Relationship Id="rId18" Type="http://schemas.openxmlformats.org/officeDocument/2006/relationships/image" Target="../media/image16.svg"/><Relationship Id="rId3" Type="http://schemas.openxmlformats.org/officeDocument/2006/relationships/hyperlink" Target="https://guides.ohie.org/arch-spec/openhie-component-specifications-1/openhie-facility-registry-fr" TargetMode="External"/><Relationship Id="rId21" Type="http://schemas.openxmlformats.org/officeDocument/2006/relationships/image" Target="../media/image19.svg"/><Relationship Id="rId7" Type="http://schemas.openxmlformats.org/officeDocument/2006/relationships/hyperlink" Target="https://guides.ohie.org/arch-spec/openhie-component-specifications-1/openhie-finance-and-insurance-service" TargetMode="External"/><Relationship Id="rId12" Type="http://schemas.openxmlformats.org/officeDocument/2006/relationships/hyperlink" Target="https://profiles.ihe.net/ITI/TF/Volume1/ch-9.html" TargetMode="External"/><Relationship Id="rId17" Type="http://schemas.openxmlformats.org/officeDocument/2006/relationships/image" Target="../media/image15.png"/><Relationship Id="rId2" Type="http://schemas.openxmlformats.org/officeDocument/2006/relationships/hyperlink" Target="https://guides.ohie.org/arch-spec/openhie-component-specifications-1/client-registry" TargetMode="Externa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hyperlink" Target="https://guides.ohie.org/arch-spec/openhie-component-specifications-1/openhie-product-catalogue-pc" TargetMode="External"/><Relationship Id="rId11" Type="http://schemas.openxmlformats.org/officeDocument/2006/relationships/hyperlink" Target="http://openhim.org/docs/introduction/key-components#openhim-administration-console" TargetMode="External"/><Relationship Id="rId24" Type="http://schemas.openxmlformats.org/officeDocument/2006/relationships/image" Target="../media/image22.png"/><Relationship Id="rId5" Type="http://schemas.openxmlformats.org/officeDocument/2006/relationships/hyperlink" Target="https://guides.ohie.org/arch-spec/openhie-component-specifications-1/openhie-terminology-service-ts" TargetMode="External"/><Relationship Id="rId15" Type="http://schemas.openxmlformats.org/officeDocument/2006/relationships/hyperlink" Target="https://guides.ohie.org/arch-spec/openhie-component-specifications-1/point-of-care-systems" TargetMode="External"/><Relationship Id="rId23" Type="http://schemas.openxmlformats.org/officeDocument/2006/relationships/image" Target="../media/image21.svg"/><Relationship Id="rId10" Type="http://schemas.openxmlformats.org/officeDocument/2006/relationships/hyperlink" Target="https://guides.ohie.org/arch-spec/openhie-component-specifications-1/openhie-shared-health-record-shr" TargetMode="External"/><Relationship Id="rId19" Type="http://schemas.openxmlformats.org/officeDocument/2006/relationships/image" Target="../media/image17.png"/><Relationship Id="rId4" Type="http://schemas.openxmlformats.org/officeDocument/2006/relationships/hyperlink" Target="https://guides.ohie.org/arch-spec/openhie-component-specifications-1/openhie-health-worker-registry-hwr" TargetMode="External"/><Relationship Id="rId9" Type="http://schemas.openxmlformats.org/officeDocument/2006/relationships/hyperlink" Target="https://guides.ohie.org/arch-spec/openhie-component-specifications-1/openhie-logistics-management-information-system-lmis" TargetMode="External"/><Relationship Id="rId14" Type="http://schemas.openxmlformats.org/officeDocument/2006/relationships/hyperlink" Target="http://openhim.org/docs/introduction/key-components#mediators" TargetMode="External"/><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E64A85-7E8B-4D60-8215-CC9253BA2915}"/>
              </a:ext>
            </a:extLst>
          </p:cNvPr>
          <p:cNvGraphicFramePr>
            <a:graphicFrameLocks noChangeAspect="1"/>
          </p:cNvGraphicFramePr>
          <p:nvPr>
            <p:custDataLst>
              <p:tags r:id="rId1"/>
            </p:custDataLst>
            <p:extLst>
              <p:ext uri="{D42A27DB-BD31-4B8C-83A1-F6EECF244321}">
                <p14:modId xmlns:p14="http://schemas.microsoft.com/office/powerpoint/2010/main" val="3835627023"/>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530" imgH="531" progId="TCLayout.ActiveDocument.1">
                  <p:embed/>
                </p:oleObj>
              </mc:Choice>
              <mc:Fallback>
                <p:oleObj name="think-cell Slide" r:id="rId4" imgW="530" imgH="531" progId="TCLayout.ActiveDocument.1">
                  <p:embed/>
                  <p:pic>
                    <p:nvPicPr>
                      <p:cNvPr id="3" name="Object 2" hidden="1">
                        <a:extLst>
                          <a:ext uri="{FF2B5EF4-FFF2-40B4-BE49-F238E27FC236}">
                            <a16:creationId xmlns:a16="http://schemas.microsoft.com/office/drawing/2014/main" id="{06E64A85-7E8B-4D60-8215-CC9253BA2915}"/>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pic>
        <p:nvPicPr>
          <p:cNvPr id="9" name="Picture Placeholder 5" descr="A picture containing person&#10;&#10;Description automatically generated">
            <a:extLst>
              <a:ext uri="{FF2B5EF4-FFF2-40B4-BE49-F238E27FC236}">
                <a16:creationId xmlns:a16="http://schemas.microsoft.com/office/drawing/2014/main" id="{40E53143-1851-442A-370F-9AC45D718CC7}"/>
              </a:ext>
            </a:extLst>
          </p:cNvPr>
          <p:cNvPicPr>
            <a:picLocks noGrp="1" noChangeAspect="1"/>
          </p:cNvPicPr>
          <p:nvPr>
            <p:ph type="pic" idx="1"/>
          </p:nvPr>
        </p:nvPicPr>
        <p:blipFill>
          <a:blip r:embed="rId6"/>
          <a:srcRect t="2314" b="2314"/>
          <a:stretch>
            <a:fillRect/>
          </a:stretch>
        </p:blipFill>
        <p:spPr/>
      </p:pic>
      <p:sp>
        <p:nvSpPr>
          <p:cNvPr id="2" name="Rectangle 1" hidden="1">
            <a:extLst>
              <a:ext uri="{FF2B5EF4-FFF2-40B4-BE49-F238E27FC236}">
                <a16:creationId xmlns:a16="http://schemas.microsoft.com/office/drawing/2014/main" id="{18A538BF-DA78-45F9-B397-1C43AD60EE95}"/>
              </a:ext>
            </a:extLst>
          </p:cNvPr>
          <p:cNvSpPr/>
          <p:nvPr>
            <p:custDataLst>
              <p:tags r:id="rId2"/>
            </p:custDataLst>
          </p:nvPr>
        </p:nvSpPr>
        <p:spPr>
          <a:xfrm>
            <a:off x="0" y="0"/>
            <a:ext cx="119063" cy="119063"/>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defTabSz="685800" eaLnBrk="1" fontAlgn="auto" hangingPunct="1"/>
            <a:endParaRPr lang="en-US" sz="2700">
              <a:solidFill>
                <a:srgbClr val="FFFFFF"/>
              </a:solidFill>
              <a:latin typeface="Calibri" panose="020F0502020204030204" pitchFamily="34" charset="0"/>
              <a:ea typeface="ＭＳ Ｐゴシック" panose="020B0600070205080204" pitchFamily="34" charset="-128"/>
              <a:sym typeface="Calibri" panose="020F0502020204030204" pitchFamily="34" charset="0"/>
            </a:endParaRPr>
          </a:p>
        </p:txBody>
      </p:sp>
      <p:sp>
        <p:nvSpPr>
          <p:cNvPr id="30" name="Title 29"/>
          <p:cNvSpPr>
            <a:spLocks noGrp="1"/>
          </p:cNvSpPr>
          <p:nvPr>
            <p:ph type="title"/>
          </p:nvPr>
        </p:nvSpPr>
        <p:spPr/>
        <p:txBody>
          <a:bodyPr vert="horz"/>
          <a:lstStyle/>
          <a:p>
            <a:r>
              <a:rPr lang="en-US" sz="2400" dirty="0">
                <a:ea typeface="ＭＳ Ｐゴシック"/>
              </a:rPr>
              <a:t>Implementing standards-based fair health data re-use</a:t>
            </a:r>
            <a:endParaRPr lang="en-US" sz="2000" i="1" dirty="0"/>
          </a:p>
        </p:txBody>
      </p:sp>
      <p:pic>
        <p:nvPicPr>
          <p:cNvPr id="7" name="Picture 6" descr="A screenshot of a cell phone&#10;&#10;Description automatically generated">
            <a:extLst>
              <a:ext uri="{FF2B5EF4-FFF2-40B4-BE49-F238E27FC236}">
                <a16:creationId xmlns:a16="http://schemas.microsoft.com/office/drawing/2014/main" id="{DA5B796E-3B6D-FBD3-4360-AC0B7FC3A015}"/>
              </a:ext>
            </a:extLst>
          </p:cNvPr>
          <p:cNvPicPr>
            <a:picLocks noChangeAspect="1"/>
          </p:cNvPicPr>
          <p:nvPr/>
        </p:nvPicPr>
        <p:blipFill>
          <a:blip r:embed="rId7"/>
          <a:stretch>
            <a:fillRect/>
          </a:stretch>
        </p:blipFill>
        <p:spPr>
          <a:xfrm>
            <a:off x="4572000" y="398585"/>
            <a:ext cx="3552389" cy="1140504"/>
          </a:xfrm>
          <a:prstGeom prst="rect">
            <a:avLst/>
          </a:prstGeom>
        </p:spPr>
      </p:pic>
    </p:spTree>
    <p:extLst>
      <p:ext uri="{BB962C8B-B14F-4D97-AF65-F5344CB8AC3E}">
        <p14:creationId xmlns:p14="http://schemas.microsoft.com/office/powerpoint/2010/main" val="1391685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8F175-2ADD-8CFC-66E2-6C3F33CAFCC3}"/>
              </a:ext>
            </a:extLst>
          </p:cNvPr>
          <p:cNvSpPr>
            <a:spLocks noGrp="1"/>
          </p:cNvSpPr>
          <p:nvPr>
            <p:ph type="title"/>
          </p:nvPr>
        </p:nvSpPr>
        <p:spPr/>
        <p:txBody>
          <a:bodyPr/>
          <a:lstStyle/>
          <a:p>
            <a:r>
              <a:rPr lang="en-NL" dirty="0"/>
              <a:t>Results: FHIR transformed data Momcare Tanzania</a:t>
            </a:r>
          </a:p>
        </p:txBody>
      </p:sp>
      <p:pic>
        <p:nvPicPr>
          <p:cNvPr id="5" name="Picture 4">
            <a:extLst>
              <a:ext uri="{FF2B5EF4-FFF2-40B4-BE49-F238E27FC236}">
                <a16:creationId xmlns:a16="http://schemas.microsoft.com/office/drawing/2014/main" id="{4BFAA262-C0C9-EA68-206D-B3E4E0609F7D}"/>
              </a:ext>
            </a:extLst>
          </p:cNvPr>
          <p:cNvPicPr>
            <a:picLocks noChangeAspect="1"/>
          </p:cNvPicPr>
          <p:nvPr/>
        </p:nvPicPr>
        <p:blipFill>
          <a:blip r:embed="rId2"/>
          <a:stretch>
            <a:fillRect/>
          </a:stretch>
        </p:blipFill>
        <p:spPr>
          <a:xfrm>
            <a:off x="373811" y="912095"/>
            <a:ext cx="7772400" cy="3916392"/>
          </a:xfrm>
          <a:prstGeom prst="rect">
            <a:avLst/>
          </a:prstGeom>
        </p:spPr>
      </p:pic>
    </p:spTree>
    <p:extLst>
      <p:ext uri="{BB962C8B-B14F-4D97-AF65-F5344CB8AC3E}">
        <p14:creationId xmlns:p14="http://schemas.microsoft.com/office/powerpoint/2010/main" val="3275504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F908A6-7D8E-7373-0F42-7F164FC6C86A}"/>
              </a:ext>
            </a:extLst>
          </p:cNvPr>
          <p:cNvSpPr>
            <a:spLocks noGrp="1"/>
          </p:cNvSpPr>
          <p:nvPr>
            <p:ph type="title"/>
          </p:nvPr>
        </p:nvSpPr>
        <p:spPr/>
        <p:txBody>
          <a:bodyPr/>
          <a:lstStyle/>
          <a:p>
            <a:r>
              <a:rPr lang="en-NL" dirty="0"/>
              <a:t>Results: patient-timeline table as basis for reporting</a:t>
            </a:r>
          </a:p>
        </p:txBody>
      </p:sp>
      <p:pic>
        <p:nvPicPr>
          <p:cNvPr id="5" name="Picture 4">
            <a:extLst>
              <a:ext uri="{FF2B5EF4-FFF2-40B4-BE49-F238E27FC236}">
                <a16:creationId xmlns:a16="http://schemas.microsoft.com/office/drawing/2014/main" id="{3DE79C36-9FF4-0405-F5EE-DCA6EF825F3D}"/>
              </a:ext>
            </a:extLst>
          </p:cNvPr>
          <p:cNvPicPr>
            <a:picLocks noChangeAspect="1"/>
          </p:cNvPicPr>
          <p:nvPr/>
        </p:nvPicPr>
        <p:blipFill>
          <a:blip r:embed="rId2"/>
          <a:stretch>
            <a:fillRect/>
          </a:stretch>
        </p:blipFill>
        <p:spPr>
          <a:xfrm>
            <a:off x="63303" y="803143"/>
            <a:ext cx="7772400" cy="1426275"/>
          </a:xfrm>
          <a:prstGeom prst="rect">
            <a:avLst/>
          </a:prstGeom>
        </p:spPr>
      </p:pic>
      <p:pic>
        <p:nvPicPr>
          <p:cNvPr id="7" name="Picture 6">
            <a:extLst>
              <a:ext uri="{FF2B5EF4-FFF2-40B4-BE49-F238E27FC236}">
                <a16:creationId xmlns:a16="http://schemas.microsoft.com/office/drawing/2014/main" id="{B11070A8-9FDD-70E6-BED3-9FAC61F67A9C}"/>
              </a:ext>
            </a:extLst>
          </p:cNvPr>
          <p:cNvPicPr>
            <a:picLocks noChangeAspect="1"/>
          </p:cNvPicPr>
          <p:nvPr/>
        </p:nvPicPr>
        <p:blipFill rotWithShape="1">
          <a:blip r:embed="rId3"/>
          <a:srcRect b="16413"/>
          <a:stretch/>
        </p:blipFill>
        <p:spPr>
          <a:xfrm>
            <a:off x="2303707" y="2571750"/>
            <a:ext cx="6696974" cy="2489030"/>
          </a:xfrm>
          <a:prstGeom prst="rect">
            <a:avLst/>
          </a:prstGeom>
        </p:spPr>
      </p:pic>
      <p:cxnSp>
        <p:nvCxnSpPr>
          <p:cNvPr id="9" name="Elbow Connector 8">
            <a:extLst>
              <a:ext uri="{FF2B5EF4-FFF2-40B4-BE49-F238E27FC236}">
                <a16:creationId xmlns:a16="http://schemas.microsoft.com/office/drawing/2014/main" id="{74B4DF40-A9BA-B4D6-8DCE-DAC8E0BAB745}"/>
              </a:ext>
            </a:extLst>
          </p:cNvPr>
          <p:cNvCxnSpPr>
            <a:endCxn id="7" idx="1"/>
          </p:cNvCxnSpPr>
          <p:nvPr/>
        </p:nvCxnSpPr>
        <p:spPr>
          <a:xfrm>
            <a:off x="501889" y="2420066"/>
            <a:ext cx="1801818" cy="1396199"/>
          </a:xfrm>
          <a:prstGeom prst="bentConnector3">
            <a:avLst>
              <a:gd name="adj1" fmla="val 778"/>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57637A3-8CBB-82EF-66F9-8CD84EEE2DAD}"/>
              </a:ext>
            </a:extLst>
          </p:cNvPr>
          <p:cNvSpPr txBox="1"/>
          <p:nvPr/>
        </p:nvSpPr>
        <p:spPr>
          <a:xfrm>
            <a:off x="625644" y="2560159"/>
            <a:ext cx="1450664" cy="1116011"/>
          </a:xfrm>
          <a:prstGeom prst="rect">
            <a:avLst/>
          </a:prstGeom>
          <a:noFill/>
        </p:spPr>
        <p:txBody>
          <a:bodyPr wrap="square" tIns="0" rtlCol="0">
            <a:spAutoFit/>
          </a:bodyPr>
          <a:lstStyle/>
          <a:p>
            <a:pPr algn="ctr">
              <a:lnSpc>
                <a:spcPct val="110000"/>
              </a:lnSpc>
              <a:spcBef>
                <a:spcPts val="312"/>
              </a:spcBef>
            </a:pPr>
            <a:r>
              <a:rPr lang="en-GB" sz="1600" dirty="0"/>
              <a:t>P</a:t>
            </a:r>
            <a:r>
              <a:rPr lang="en-NL" sz="1600" dirty="0"/>
              <a:t>atient-timeline as basis for business logic</a:t>
            </a:r>
          </a:p>
        </p:txBody>
      </p:sp>
    </p:spTree>
    <p:extLst>
      <p:ext uri="{BB962C8B-B14F-4D97-AF65-F5344CB8AC3E}">
        <p14:creationId xmlns:p14="http://schemas.microsoft.com/office/powerpoint/2010/main" val="2274214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E7433D-1BBE-BCE0-4CD5-3459C6F6E5B9}"/>
              </a:ext>
            </a:extLst>
          </p:cNvPr>
          <p:cNvSpPr>
            <a:spLocks noGrp="1"/>
          </p:cNvSpPr>
          <p:nvPr>
            <p:ph type="body" sz="quarter" idx="12"/>
          </p:nvPr>
        </p:nvSpPr>
        <p:spPr>
          <a:xfrm>
            <a:off x="1568450" y="1139074"/>
            <a:ext cx="6007100" cy="3507570"/>
          </a:xfrm>
        </p:spPr>
        <p:txBody>
          <a:bodyPr/>
          <a:lstStyle/>
          <a:p>
            <a:endParaRPr lang="en-GB" dirty="0"/>
          </a:p>
          <a:p>
            <a:endParaRPr lang="en-GB" dirty="0"/>
          </a:p>
          <a:p>
            <a:endParaRPr lang="en-GB" dirty="0"/>
          </a:p>
          <a:p>
            <a:endParaRPr lang="en-GB" dirty="0"/>
          </a:p>
          <a:p>
            <a:pPr algn="ctr"/>
            <a:r>
              <a:rPr lang="en-GB" dirty="0">
                <a:hlinkClick r:id="rId2"/>
              </a:rPr>
              <a:t>https://cot-patient-journey-</a:t>
            </a:r>
            <a:r>
              <a:rPr lang="en-GB" dirty="0" err="1">
                <a:hlinkClick r:id="rId2"/>
              </a:rPr>
              <a:t>staging.web.app</a:t>
            </a:r>
            <a:r>
              <a:rPr lang="en-GB" dirty="0">
                <a:hlinkClick r:id="rId2"/>
              </a:rPr>
              <a:t>/home</a:t>
            </a:r>
            <a:endParaRPr lang="en-NL" dirty="0"/>
          </a:p>
        </p:txBody>
      </p:sp>
      <p:sp>
        <p:nvSpPr>
          <p:cNvPr id="3" name="Title 2">
            <a:extLst>
              <a:ext uri="{FF2B5EF4-FFF2-40B4-BE49-F238E27FC236}">
                <a16:creationId xmlns:a16="http://schemas.microsoft.com/office/drawing/2014/main" id="{FB74D831-A691-37F4-88F2-9CFDCB2B7E65}"/>
              </a:ext>
            </a:extLst>
          </p:cNvPr>
          <p:cNvSpPr>
            <a:spLocks noGrp="1"/>
          </p:cNvSpPr>
          <p:nvPr>
            <p:ph type="title"/>
          </p:nvPr>
        </p:nvSpPr>
        <p:spPr/>
        <p:txBody>
          <a:bodyPr/>
          <a:lstStyle/>
          <a:p>
            <a:r>
              <a:rPr lang="en-NL" dirty="0"/>
              <a:t>Results: demo Value-Points Dashboard</a:t>
            </a:r>
          </a:p>
        </p:txBody>
      </p:sp>
    </p:spTree>
    <p:extLst>
      <p:ext uri="{BB962C8B-B14F-4D97-AF65-F5344CB8AC3E}">
        <p14:creationId xmlns:p14="http://schemas.microsoft.com/office/powerpoint/2010/main" val="3582550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9D7664-307C-C8E3-C487-4954BA70A63A}"/>
              </a:ext>
            </a:extLst>
          </p:cNvPr>
          <p:cNvSpPr>
            <a:spLocks noGrp="1"/>
          </p:cNvSpPr>
          <p:nvPr>
            <p:ph type="title"/>
          </p:nvPr>
        </p:nvSpPr>
        <p:spPr/>
        <p:txBody>
          <a:bodyPr/>
          <a:lstStyle/>
          <a:p>
            <a:r>
              <a:rPr lang="en-NL" dirty="0"/>
              <a:t>Results: underlying technology</a:t>
            </a:r>
          </a:p>
        </p:txBody>
      </p:sp>
      <p:pic>
        <p:nvPicPr>
          <p:cNvPr id="5" name="Picture 4">
            <a:extLst>
              <a:ext uri="{FF2B5EF4-FFF2-40B4-BE49-F238E27FC236}">
                <a16:creationId xmlns:a16="http://schemas.microsoft.com/office/drawing/2014/main" id="{C57F7C83-9BFC-8457-4075-44E1238D09D6}"/>
              </a:ext>
            </a:extLst>
          </p:cNvPr>
          <p:cNvPicPr>
            <a:picLocks noChangeAspect="1"/>
          </p:cNvPicPr>
          <p:nvPr/>
        </p:nvPicPr>
        <p:blipFill>
          <a:blip r:embed="rId2"/>
          <a:stretch>
            <a:fillRect/>
          </a:stretch>
        </p:blipFill>
        <p:spPr>
          <a:xfrm>
            <a:off x="412511" y="911276"/>
            <a:ext cx="3780808" cy="3984717"/>
          </a:xfrm>
          <a:prstGeom prst="rect">
            <a:avLst/>
          </a:prstGeom>
        </p:spPr>
      </p:pic>
      <p:sp>
        <p:nvSpPr>
          <p:cNvPr id="6" name="TextBox 5">
            <a:extLst>
              <a:ext uri="{FF2B5EF4-FFF2-40B4-BE49-F238E27FC236}">
                <a16:creationId xmlns:a16="http://schemas.microsoft.com/office/drawing/2014/main" id="{C613E14A-64DA-8D0E-E84E-7AC6055BCA14}"/>
              </a:ext>
            </a:extLst>
          </p:cNvPr>
          <p:cNvSpPr txBox="1"/>
          <p:nvPr/>
        </p:nvSpPr>
        <p:spPr>
          <a:xfrm>
            <a:off x="412511" y="4895993"/>
            <a:ext cx="1497526" cy="206980"/>
          </a:xfrm>
          <a:prstGeom prst="rect">
            <a:avLst/>
          </a:prstGeom>
          <a:noFill/>
        </p:spPr>
        <p:txBody>
          <a:bodyPr wrap="none" tIns="0" rtlCol="0">
            <a:spAutoFit/>
          </a:bodyPr>
          <a:lstStyle/>
          <a:p>
            <a:pPr>
              <a:lnSpc>
                <a:spcPct val="110000"/>
              </a:lnSpc>
              <a:spcBef>
                <a:spcPts val="312"/>
              </a:spcBef>
            </a:pPr>
            <a:r>
              <a:rPr lang="en-NL" sz="1000" dirty="0"/>
              <a:t>Image: </a:t>
            </a:r>
            <a:r>
              <a:rPr lang="en-NL" sz="1000" dirty="0">
                <a:hlinkClick r:id="rId3"/>
              </a:rPr>
              <a:t>Technology Radar</a:t>
            </a:r>
            <a:endParaRPr lang="en-NL" sz="1000" dirty="0"/>
          </a:p>
        </p:txBody>
      </p:sp>
      <p:sp>
        <p:nvSpPr>
          <p:cNvPr id="8" name="Line Callout 1 7">
            <a:extLst>
              <a:ext uri="{FF2B5EF4-FFF2-40B4-BE49-F238E27FC236}">
                <a16:creationId xmlns:a16="http://schemas.microsoft.com/office/drawing/2014/main" id="{1F32A7FE-855C-C373-E33D-895DE022A9F0}"/>
              </a:ext>
            </a:extLst>
          </p:cNvPr>
          <p:cNvSpPr/>
          <p:nvPr/>
        </p:nvSpPr>
        <p:spPr>
          <a:xfrm>
            <a:off x="4193319" y="3574086"/>
            <a:ext cx="1542898" cy="658138"/>
          </a:xfrm>
          <a:prstGeom prst="borderCallout1">
            <a:avLst>
              <a:gd name="adj1" fmla="val -7601"/>
              <a:gd name="adj2" fmla="val -173800"/>
              <a:gd name="adj3" fmla="val -6604"/>
              <a:gd name="adj4" fmla="val 49434"/>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GB" sz="800" b="1" dirty="0">
                <a:solidFill>
                  <a:schemeClr val="tx1"/>
                </a:solidFill>
              </a:rPr>
              <a:t>D</a:t>
            </a:r>
            <a:r>
              <a:rPr lang="en-NL" sz="800" b="1" dirty="0">
                <a:solidFill>
                  <a:schemeClr val="tx1"/>
                </a:solidFill>
              </a:rPr>
              <a:t>uckdb </a:t>
            </a:r>
            <a:r>
              <a:rPr lang="en-NL" sz="800" dirty="0">
                <a:solidFill>
                  <a:schemeClr val="tx1"/>
                </a:solidFill>
              </a:rPr>
              <a:t>embedded, lightweight database for use in web applications and analytics workbench.</a:t>
            </a:r>
            <a:endParaRPr lang="en-NL" sz="1600" dirty="0">
              <a:solidFill>
                <a:schemeClr val="tx1"/>
              </a:solidFill>
            </a:endParaRPr>
          </a:p>
        </p:txBody>
      </p:sp>
      <p:sp>
        <p:nvSpPr>
          <p:cNvPr id="9" name="Line Callout 1 8">
            <a:extLst>
              <a:ext uri="{FF2B5EF4-FFF2-40B4-BE49-F238E27FC236}">
                <a16:creationId xmlns:a16="http://schemas.microsoft.com/office/drawing/2014/main" id="{297A7005-11D5-6CDC-CA71-E5E42AB1CF2D}"/>
              </a:ext>
            </a:extLst>
          </p:cNvPr>
          <p:cNvSpPr/>
          <p:nvPr/>
        </p:nvSpPr>
        <p:spPr>
          <a:xfrm>
            <a:off x="6656797" y="1412458"/>
            <a:ext cx="2370325" cy="1082828"/>
          </a:xfrm>
          <a:prstGeom prst="borderCallout1">
            <a:avLst>
              <a:gd name="adj1" fmla="val -7908"/>
              <a:gd name="adj2" fmla="val -192303"/>
              <a:gd name="adj3" fmla="val -6604"/>
              <a:gd name="adj4" fmla="val 4943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GB" sz="800" b="1" dirty="0">
                <a:solidFill>
                  <a:schemeClr val="tx1"/>
                </a:solidFill>
              </a:rPr>
              <a:t>Secure multi-party computation </a:t>
            </a:r>
            <a:r>
              <a:rPr lang="en-GB" sz="800" dirty="0">
                <a:solidFill>
                  <a:schemeClr val="tx1"/>
                </a:solidFill>
              </a:rPr>
              <a:t>(MPC) solves the problem of collaborative computing that protects privacy between parties that do not trust each other. It's aim is to safely calculate an agreed-upon problem without a trusted third party, while each participant is required to partake in the calculation result and can't be obtained by other entities.</a:t>
            </a:r>
            <a:endParaRPr lang="en-NL" sz="1600" dirty="0">
              <a:solidFill>
                <a:schemeClr val="tx1"/>
              </a:solidFill>
            </a:endParaRPr>
          </a:p>
        </p:txBody>
      </p:sp>
      <p:sp>
        <p:nvSpPr>
          <p:cNvPr id="10" name="Line Callout 1 9">
            <a:extLst>
              <a:ext uri="{FF2B5EF4-FFF2-40B4-BE49-F238E27FC236}">
                <a16:creationId xmlns:a16="http://schemas.microsoft.com/office/drawing/2014/main" id="{3E60965B-9B5F-8C56-C050-37AC86F6859C}"/>
              </a:ext>
            </a:extLst>
          </p:cNvPr>
          <p:cNvSpPr/>
          <p:nvPr/>
        </p:nvSpPr>
        <p:spPr>
          <a:xfrm>
            <a:off x="4744480" y="2486459"/>
            <a:ext cx="1542898" cy="658138"/>
          </a:xfrm>
          <a:prstGeom prst="borderCallout1">
            <a:avLst>
              <a:gd name="adj1" fmla="val 105221"/>
              <a:gd name="adj2" fmla="val -96710"/>
              <a:gd name="adj3" fmla="val 106217"/>
              <a:gd name="adj4" fmla="val 53444"/>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800" b="1" dirty="0">
                <a:solidFill>
                  <a:schemeClr val="tx1"/>
                </a:solidFill>
              </a:rPr>
              <a:t>Svelte </a:t>
            </a:r>
            <a:r>
              <a:rPr lang="en-US" sz="800" dirty="0">
                <a:solidFill>
                  <a:schemeClr val="tx1"/>
                </a:solidFill>
              </a:rPr>
              <a:t>web application framework that is optimized for low-resource settings and performance, including offline access.</a:t>
            </a:r>
            <a:endParaRPr lang="en-NL" sz="1600" dirty="0">
              <a:solidFill>
                <a:schemeClr val="tx1"/>
              </a:solidFill>
            </a:endParaRPr>
          </a:p>
        </p:txBody>
      </p:sp>
      <p:sp>
        <p:nvSpPr>
          <p:cNvPr id="11" name="Line Callout 1 10">
            <a:extLst>
              <a:ext uri="{FF2B5EF4-FFF2-40B4-BE49-F238E27FC236}">
                <a16:creationId xmlns:a16="http://schemas.microsoft.com/office/drawing/2014/main" id="{E6BE2ED5-3C5F-6B92-C648-A708793E11C4}"/>
              </a:ext>
            </a:extLst>
          </p:cNvPr>
          <p:cNvSpPr/>
          <p:nvPr/>
        </p:nvSpPr>
        <p:spPr>
          <a:xfrm>
            <a:off x="6656797" y="3396476"/>
            <a:ext cx="2016271" cy="941767"/>
          </a:xfrm>
          <a:prstGeom prst="borderCallout1">
            <a:avLst>
              <a:gd name="adj1" fmla="val -8432"/>
              <a:gd name="adj2" fmla="val -190015"/>
              <a:gd name="adj3" fmla="val -6604"/>
              <a:gd name="adj4" fmla="val 4943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800" b="1" dirty="0">
                <a:solidFill>
                  <a:schemeClr val="tx1"/>
                </a:solidFill>
              </a:rPr>
              <a:t>Quarto </a:t>
            </a:r>
            <a:r>
              <a:rPr lang="en-US" sz="800" dirty="0">
                <a:solidFill>
                  <a:schemeClr val="tx1"/>
                </a:solidFill>
              </a:rPr>
              <a:t>an open-source scientific and technical publishing system. With it, we can build computational notebooks that allow you to write documents in markdown, embed code and emit that code’s output into the final document.</a:t>
            </a:r>
            <a:endParaRPr lang="en-NL" sz="1600" dirty="0">
              <a:solidFill>
                <a:schemeClr val="tx1"/>
              </a:solidFill>
            </a:endParaRPr>
          </a:p>
        </p:txBody>
      </p:sp>
      <p:sp>
        <p:nvSpPr>
          <p:cNvPr id="12" name="Line Callout 1 11">
            <a:extLst>
              <a:ext uri="{FF2B5EF4-FFF2-40B4-BE49-F238E27FC236}">
                <a16:creationId xmlns:a16="http://schemas.microsoft.com/office/drawing/2014/main" id="{8AA3C18D-949B-9E83-ABB5-0698D74A0486}"/>
              </a:ext>
            </a:extLst>
          </p:cNvPr>
          <p:cNvSpPr/>
          <p:nvPr/>
        </p:nvSpPr>
        <p:spPr>
          <a:xfrm>
            <a:off x="4744480" y="1727901"/>
            <a:ext cx="1542898" cy="658138"/>
          </a:xfrm>
          <a:prstGeom prst="borderCallout1">
            <a:avLst>
              <a:gd name="adj1" fmla="val -7601"/>
              <a:gd name="adj2" fmla="val -173800"/>
              <a:gd name="adj3" fmla="val -6604"/>
              <a:gd name="adj4" fmla="val 49434"/>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GB" sz="800" b="1" dirty="0">
                <a:solidFill>
                  <a:schemeClr val="tx1"/>
                </a:solidFill>
              </a:rPr>
              <a:t>Analytics-on-FHIR </a:t>
            </a:r>
            <a:r>
              <a:rPr lang="en-NL" sz="800" dirty="0">
                <a:solidFill>
                  <a:schemeClr val="tx1"/>
                </a:solidFill>
              </a:rPr>
              <a:t>use Bulk FHIR API as basis for analytics of patient populations.</a:t>
            </a:r>
            <a:endParaRPr lang="en-NL" sz="1600" dirty="0">
              <a:solidFill>
                <a:schemeClr val="tx1"/>
              </a:solidFill>
            </a:endParaRPr>
          </a:p>
        </p:txBody>
      </p:sp>
    </p:spTree>
    <p:extLst>
      <p:ext uri="{BB962C8B-B14F-4D97-AF65-F5344CB8AC3E}">
        <p14:creationId xmlns:p14="http://schemas.microsoft.com/office/powerpoint/2010/main" val="40329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AE6AE2-62F7-1283-8E8D-7760BD05315B}"/>
              </a:ext>
            </a:extLst>
          </p:cNvPr>
          <p:cNvGrpSpPr/>
          <p:nvPr/>
        </p:nvGrpSpPr>
        <p:grpSpPr>
          <a:xfrm>
            <a:off x="1876223" y="1501881"/>
            <a:ext cx="4843407" cy="3139493"/>
            <a:chOff x="853450" y="663250"/>
            <a:chExt cx="7071300" cy="4330475"/>
          </a:xfrm>
        </p:grpSpPr>
        <p:sp>
          <p:nvSpPr>
            <p:cNvPr id="29" name="Google Shape;54;p13">
              <a:extLst>
                <a:ext uri="{FF2B5EF4-FFF2-40B4-BE49-F238E27FC236}">
                  <a16:creationId xmlns:a16="http://schemas.microsoft.com/office/drawing/2014/main" id="{24C44898-2990-8EF9-4884-6B61634FF492}"/>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0" name="Google Shape;55;p13">
              <a:extLst>
                <a:ext uri="{FF2B5EF4-FFF2-40B4-BE49-F238E27FC236}">
                  <a16:creationId xmlns:a16="http://schemas.microsoft.com/office/drawing/2014/main" id="{66DB085F-358A-7629-829A-2993D18D1657}"/>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500" dirty="0">
                  <a:solidFill>
                    <a:schemeClr val="lt1"/>
                  </a:solidFill>
                  <a:latin typeface="Inter"/>
                  <a:ea typeface="Inter"/>
                  <a:cs typeface="Inter"/>
                  <a:sym typeface="Inter"/>
                </a:rPr>
                <a:t>	- Client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500" dirty="0">
                  <a:solidFill>
                    <a:schemeClr val="lt1"/>
                  </a:solidFill>
                  <a:latin typeface="Inter"/>
                  <a:ea typeface="Inter"/>
                  <a:cs typeface="Inter"/>
                  <a:sym typeface="Inter"/>
                </a:rPr>
                <a:t>	- Facility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Health Worker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500" dirty="0">
                  <a:solidFill>
                    <a:schemeClr val="lt1"/>
                  </a:solidFill>
                  <a:latin typeface="Inter"/>
                  <a:ea typeface="Inter"/>
                  <a:cs typeface="Inter"/>
                  <a:sym typeface="Inter"/>
                </a:rPr>
                <a:t>	- Terminology Services</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500" dirty="0">
                  <a:solidFill>
                    <a:schemeClr val="lt1"/>
                  </a:solidFill>
                  <a:latin typeface="Inter"/>
                  <a:ea typeface="Inter"/>
                  <a:cs typeface="Inter"/>
                  <a:sym typeface="Inter"/>
                </a:rPr>
                <a:t>	- Product Catalogue</a:t>
              </a:r>
              <a:endParaRPr sz="5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31" name="Google Shape;56;p13">
              <a:extLst>
                <a:ext uri="{FF2B5EF4-FFF2-40B4-BE49-F238E27FC236}">
                  <a16:creationId xmlns:a16="http://schemas.microsoft.com/office/drawing/2014/main" id="{5E2CE212-ECE4-D23F-4646-2CB4414AF4B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500" dirty="0">
                  <a:solidFill>
                    <a:schemeClr val="lt1"/>
                  </a:solidFill>
                  <a:latin typeface="Inter"/>
                  <a:ea typeface="Inter"/>
                  <a:cs typeface="Inter"/>
                  <a:sym typeface="Inter"/>
                </a:rPr>
                <a:t>	- Finance &amp; Insurance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500" dirty="0">
                  <a:solidFill>
                    <a:schemeClr val="lt1"/>
                  </a:solidFill>
                  <a:latin typeface="Inter"/>
                  <a:ea typeface="Inter"/>
                  <a:cs typeface="Inter"/>
                  <a:sym typeface="Inter"/>
                </a:rPr>
                <a:t>	- Health Mgt. Info. System</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500" dirty="0">
                  <a:solidFill>
                    <a:schemeClr val="lt1"/>
                  </a:solidFill>
                  <a:latin typeface="Inter"/>
                  <a:ea typeface="Inter"/>
                  <a:cs typeface="Inter"/>
                  <a:sym typeface="Inter"/>
                </a:rPr>
                <a:t>	- Logistics Mgt. Info.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500" dirty="0">
                  <a:solidFill>
                    <a:schemeClr val="lt1"/>
                  </a:solidFill>
                  <a:latin typeface="Inter"/>
                  <a:ea typeface="Inter"/>
                  <a:cs typeface="Inter"/>
                  <a:sym typeface="Inter"/>
                </a:rPr>
                <a:t>	- Shared Health Record</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dirty="0">
                  <a:solidFill>
                    <a:schemeClr val="lt1"/>
                  </a:solidFill>
                  <a:latin typeface="Inter ExtraBold"/>
                  <a:ea typeface="Inter ExtraBold"/>
                  <a:cs typeface="Inter ExtraBold"/>
                  <a:sym typeface="Inter ExtraBold"/>
                </a:rPr>
                <a:t>DS</a:t>
              </a:r>
              <a:r>
                <a:rPr lang="en-GB" sz="500" dirty="0">
                  <a:solidFill>
                    <a:schemeClr val="lt1"/>
                  </a:solidFill>
                  <a:latin typeface="Inter"/>
                  <a:ea typeface="Inter"/>
                  <a:cs typeface="Inter"/>
                  <a:sym typeface="Inter"/>
                </a:rPr>
                <a:t>	- Data Services (?!)</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32" name="Google Shape;57;p13">
              <a:extLst>
                <a:ext uri="{FF2B5EF4-FFF2-40B4-BE49-F238E27FC236}">
                  <a16:creationId xmlns:a16="http://schemas.microsoft.com/office/drawing/2014/main" id="{CD85C8FD-698F-5D34-5E9B-3B1824FC8FE7}"/>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500" dirty="0">
                  <a:solidFill>
                    <a:schemeClr val="lt1"/>
                  </a:solidFill>
                  <a:latin typeface="Inter ExtraBold"/>
                  <a:ea typeface="Inter ExtraBold"/>
                  <a:cs typeface="Inter ExtraBold"/>
                  <a:sym typeface="Inter ExtraBold"/>
                </a:rPr>
                <a:t>Secondary re-sue of data</a:t>
              </a:r>
              <a:endParaRPr sz="500" dirty="0">
                <a:solidFill>
                  <a:schemeClr val="lt1"/>
                </a:solidFill>
                <a:latin typeface="Inter"/>
                <a:ea typeface="Inter"/>
                <a:cs typeface="Inter"/>
                <a:sym typeface="Inter"/>
              </a:endParaRPr>
            </a:p>
          </p:txBody>
        </p:sp>
        <p:sp>
          <p:nvSpPr>
            <p:cNvPr id="33" name="Google Shape;58;p13">
              <a:extLst>
                <a:ext uri="{FF2B5EF4-FFF2-40B4-BE49-F238E27FC236}">
                  <a16:creationId xmlns:a16="http://schemas.microsoft.com/office/drawing/2014/main" id="{5C629F04-7E7A-1380-86CB-0E4638C7305B}"/>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Admin Console</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500" dirty="0">
                  <a:solidFill>
                    <a:schemeClr val="lt1"/>
                  </a:solidFill>
                  <a:latin typeface="Inter"/>
                  <a:ea typeface="Inter"/>
                  <a:cs typeface="Inter"/>
                  <a:sym typeface="Inter"/>
                </a:rPr>
                <a:t>	- Audit Trail &amp; Node Authentication</a:t>
              </a:r>
              <a:endParaRPr sz="5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500" dirty="0">
                  <a:solidFill>
                    <a:schemeClr val="lt1"/>
                  </a:solidFill>
                  <a:latin typeface="Inter"/>
                  <a:ea typeface="Inter"/>
                  <a:cs typeface="Inter"/>
                  <a:sym typeface="Inter"/>
                </a:rPr>
                <a:t>	- Interlinking and Routing Services, also known as Channels in the reference implementation</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500" dirty="0">
                  <a:solidFill>
                    <a:schemeClr val="lt1"/>
                  </a:solidFill>
                  <a:latin typeface="Inter"/>
                  <a:ea typeface="Inter"/>
                  <a:cs typeface="Inter"/>
                  <a:sym typeface="Inter"/>
                </a:rPr>
                <a:t>	- Pass-through, Adapter or Orchestration mediators</a:t>
              </a:r>
              <a:endParaRPr sz="5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34" name="Google Shape;59;p13">
              <a:extLst>
                <a:ext uri="{FF2B5EF4-FFF2-40B4-BE49-F238E27FC236}">
                  <a16:creationId xmlns:a16="http://schemas.microsoft.com/office/drawing/2014/main" id="{DD1270B4-1553-8281-D619-963BC21FF226}"/>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5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500" dirty="0">
                <a:solidFill>
                  <a:schemeClr val="lt1"/>
                </a:solidFill>
                <a:latin typeface="Inter"/>
                <a:ea typeface="Inter"/>
                <a:cs typeface="Inter"/>
                <a:sym typeface="Inter"/>
              </a:endParaRPr>
            </a:p>
            <a:p>
              <a:pPr marL="630000" lvl="0" indent="-361950" algn="l" rtl="0">
                <a:spcBef>
                  <a:spcPts val="0"/>
                </a:spcBef>
                <a:spcAft>
                  <a:spcPts val="0"/>
                </a:spcAft>
                <a:buNone/>
              </a:pPr>
              <a:r>
                <a:rPr lang="en-GB" sz="500" dirty="0">
                  <a:solidFill>
                    <a:schemeClr val="lt1"/>
                  </a:solidFill>
                  <a:latin typeface="Inter"/>
                  <a:ea typeface="Inter"/>
                  <a:cs typeface="Inter"/>
                  <a:sym typeface="Inter"/>
                </a:rPr>
                <a:t>Key defining characteristics are the workflows that are supported by the system (see </a:t>
              </a:r>
              <a:r>
                <a:rPr lang="en-GB" sz="5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500" dirty="0">
                  <a:solidFill>
                    <a:schemeClr val="lt1"/>
                  </a:solidFill>
                  <a:latin typeface="Inter"/>
                  <a:ea typeface="Inter"/>
                  <a:cs typeface="Inter"/>
                  <a:sym typeface="Inter"/>
                </a:rPr>
                <a:t>).</a:t>
              </a:r>
              <a:endParaRPr sz="5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WHAT: Our common task is to detail the components, partners and business model for each of our programmes</a:t>
            </a:r>
          </a:p>
        </p:txBody>
      </p:sp>
      <p:sp>
        <p:nvSpPr>
          <p:cNvPr id="2" name="Rectangle 1">
            <a:extLst>
              <a:ext uri="{FF2B5EF4-FFF2-40B4-BE49-F238E27FC236}">
                <a16:creationId xmlns:a16="http://schemas.microsoft.com/office/drawing/2014/main" id="{D85349C3-5960-885E-C504-4A90E2C3F44E}"/>
              </a:ext>
            </a:extLst>
          </p:cNvPr>
          <p:cNvSpPr/>
          <p:nvPr/>
        </p:nvSpPr>
        <p:spPr>
          <a:xfrm>
            <a:off x="1765674" y="1238694"/>
            <a:ext cx="5037895" cy="3568701"/>
          </a:xfrm>
          <a:prstGeom prst="rect">
            <a:avLst/>
          </a:prstGeom>
          <a:solidFill>
            <a:srgbClr val="FFFFFF">
              <a:alpha val="9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100" b="1" dirty="0">
              <a:solidFill>
                <a:schemeClr val="tx2"/>
              </a:solidFill>
            </a:endParaRPr>
          </a:p>
        </p:txBody>
      </p:sp>
      <p:sp>
        <p:nvSpPr>
          <p:cNvPr id="5" name="Line Callout 1 4">
            <a:extLst>
              <a:ext uri="{FF2B5EF4-FFF2-40B4-BE49-F238E27FC236}">
                <a16:creationId xmlns:a16="http://schemas.microsoft.com/office/drawing/2014/main" id="{16A9A85E-3920-C66A-D9AB-1F038C715540}"/>
              </a:ext>
            </a:extLst>
          </p:cNvPr>
          <p:cNvSpPr/>
          <p:nvPr/>
        </p:nvSpPr>
        <p:spPr>
          <a:xfrm>
            <a:off x="248928" y="3605350"/>
            <a:ext cx="1542898" cy="641290"/>
          </a:xfrm>
          <a:prstGeom prst="borderCallout1">
            <a:avLst>
              <a:gd name="adj1" fmla="val 110585"/>
              <a:gd name="adj2" fmla="val 114587"/>
              <a:gd name="adj3" fmla="val 110503"/>
              <a:gd name="adj4" fmla="val 5343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b="1" dirty="0">
                <a:solidFill>
                  <a:schemeClr val="tx1"/>
                </a:solidFill>
              </a:rPr>
              <a:t>1.</a:t>
            </a:r>
            <a:r>
              <a:rPr lang="en-NL" sz="800" dirty="0">
                <a:solidFill>
                  <a:schemeClr val="tx1"/>
                </a:solidFill>
              </a:rPr>
              <a:t> Specify which </a:t>
            </a:r>
            <a:r>
              <a:rPr lang="en-NL" sz="800" b="1" dirty="0">
                <a:solidFill>
                  <a:schemeClr val="tx1"/>
                </a:solidFill>
              </a:rPr>
              <a:t>Point-of-Service </a:t>
            </a:r>
            <a:r>
              <a:rPr lang="en-NL" sz="800" dirty="0">
                <a:solidFill>
                  <a:schemeClr val="tx1"/>
                </a:solidFill>
              </a:rPr>
              <a:t>apps will be used by whom (e.g. CHIS by community worker)</a:t>
            </a:r>
            <a:endParaRPr lang="en-NL" sz="1600" dirty="0">
              <a:solidFill>
                <a:schemeClr val="tx1"/>
              </a:solidFill>
            </a:endParaRPr>
          </a:p>
        </p:txBody>
      </p:sp>
      <p:sp>
        <p:nvSpPr>
          <p:cNvPr id="6" name="Line Callout 1 5">
            <a:extLst>
              <a:ext uri="{FF2B5EF4-FFF2-40B4-BE49-F238E27FC236}">
                <a16:creationId xmlns:a16="http://schemas.microsoft.com/office/drawing/2014/main" id="{64FBB123-9F1C-0D71-E41A-514319719B19}"/>
              </a:ext>
            </a:extLst>
          </p:cNvPr>
          <p:cNvSpPr/>
          <p:nvPr/>
        </p:nvSpPr>
        <p:spPr>
          <a:xfrm>
            <a:off x="864048" y="1322516"/>
            <a:ext cx="1542898" cy="679150"/>
          </a:xfrm>
          <a:prstGeom prst="borderCallout1">
            <a:avLst>
              <a:gd name="adj1" fmla="val 104815"/>
              <a:gd name="adj2" fmla="val 192761"/>
              <a:gd name="adj3" fmla="val 106015"/>
              <a:gd name="adj4" fmla="val 53994"/>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b="1" dirty="0">
                <a:solidFill>
                  <a:schemeClr val="tx1"/>
                </a:solidFill>
              </a:rPr>
              <a:t>2.</a:t>
            </a:r>
            <a:r>
              <a:rPr lang="en-NL" sz="800" dirty="0">
                <a:solidFill>
                  <a:schemeClr val="tx1"/>
                </a:solidFill>
              </a:rPr>
              <a:t> Specify which </a:t>
            </a:r>
            <a:r>
              <a:rPr lang="en-NL" sz="800" b="1" dirty="0">
                <a:solidFill>
                  <a:schemeClr val="tx1"/>
                </a:solidFill>
              </a:rPr>
              <a:t>business domain services</a:t>
            </a:r>
            <a:r>
              <a:rPr lang="en-NL" sz="800" dirty="0">
                <a:solidFill>
                  <a:schemeClr val="tx1"/>
                </a:solidFill>
              </a:rPr>
              <a:t> are required to run the programme, and the partners that will take up this role</a:t>
            </a:r>
            <a:endParaRPr lang="en-NL" sz="1600" dirty="0">
              <a:solidFill>
                <a:schemeClr val="tx1"/>
              </a:solidFill>
            </a:endParaRPr>
          </a:p>
        </p:txBody>
      </p:sp>
      <p:sp>
        <p:nvSpPr>
          <p:cNvPr id="7" name="Line Callout 1 6">
            <a:extLst>
              <a:ext uri="{FF2B5EF4-FFF2-40B4-BE49-F238E27FC236}">
                <a16:creationId xmlns:a16="http://schemas.microsoft.com/office/drawing/2014/main" id="{ABEE17FA-8F58-C0D4-130C-2CAF27743542}"/>
              </a:ext>
            </a:extLst>
          </p:cNvPr>
          <p:cNvSpPr/>
          <p:nvPr/>
        </p:nvSpPr>
        <p:spPr>
          <a:xfrm>
            <a:off x="6812486" y="1471136"/>
            <a:ext cx="1542898" cy="679150"/>
          </a:xfrm>
          <a:prstGeom prst="borderCallout1">
            <a:avLst>
              <a:gd name="adj1" fmla="val 106738"/>
              <a:gd name="adj2" fmla="val -19622"/>
              <a:gd name="adj3" fmla="val 106656"/>
              <a:gd name="adj4" fmla="val 5032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b="1" dirty="0">
                <a:solidFill>
                  <a:schemeClr val="tx1"/>
                </a:solidFill>
              </a:rPr>
              <a:t>3.</a:t>
            </a:r>
            <a:r>
              <a:rPr lang="en-NL" sz="800" dirty="0">
                <a:solidFill>
                  <a:schemeClr val="tx1"/>
                </a:solidFill>
              </a:rPr>
              <a:t> Identify third-parties through which the project can create revenues to sustain the ecosystem.</a:t>
            </a:r>
            <a:endParaRPr lang="en-NL" sz="1600" dirty="0">
              <a:solidFill>
                <a:schemeClr val="tx1"/>
              </a:solidFill>
            </a:endParaRPr>
          </a:p>
        </p:txBody>
      </p:sp>
      <p:sp>
        <p:nvSpPr>
          <p:cNvPr id="4" name="Line Callout 1 3">
            <a:extLst>
              <a:ext uri="{FF2B5EF4-FFF2-40B4-BE49-F238E27FC236}">
                <a16:creationId xmlns:a16="http://schemas.microsoft.com/office/drawing/2014/main" id="{62A5F476-2FB1-C18E-2193-068078643522}"/>
              </a:ext>
            </a:extLst>
          </p:cNvPr>
          <p:cNvSpPr/>
          <p:nvPr/>
        </p:nvSpPr>
        <p:spPr>
          <a:xfrm>
            <a:off x="6022457" y="3024165"/>
            <a:ext cx="2358380" cy="1566823"/>
          </a:xfrm>
          <a:prstGeom prst="borderCallout1">
            <a:avLst>
              <a:gd name="adj1" fmla="val 106738"/>
              <a:gd name="adj2" fmla="val 50168"/>
              <a:gd name="adj3" fmla="val 106656"/>
              <a:gd name="adj4" fmla="val 5032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NL" sz="800" b="1" dirty="0">
                <a:solidFill>
                  <a:schemeClr val="tx1"/>
                </a:solidFill>
              </a:rPr>
              <a:t>4. General guidelines </a:t>
            </a:r>
            <a:r>
              <a:rPr lang="en-NL" sz="800" dirty="0">
                <a:solidFill>
                  <a:schemeClr val="tx1"/>
                </a:solidFill>
              </a:rPr>
              <a:t>in scoping a programme:</a:t>
            </a:r>
          </a:p>
          <a:p>
            <a:pPr marL="171450" indent="-171450">
              <a:buFontTx/>
              <a:buChar char="-"/>
            </a:pPr>
            <a:r>
              <a:rPr lang="en-NL" sz="800" dirty="0">
                <a:solidFill>
                  <a:schemeClr val="tx1"/>
                </a:solidFill>
              </a:rPr>
              <a:t>Speed over perfection</a:t>
            </a:r>
          </a:p>
          <a:p>
            <a:pPr marL="171450" indent="-171450">
              <a:buFontTx/>
              <a:buChar char="-"/>
            </a:pPr>
            <a:r>
              <a:rPr lang="en-NL" sz="800" dirty="0">
                <a:solidFill>
                  <a:schemeClr val="tx1"/>
                </a:solidFill>
              </a:rPr>
              <a:t>Use one of the existing FHIR-native Point-of-Record app if possible</a:t>
            </a:r>
          </a:p>
          <a:p>
            <a:pPr marL="171450" indent="-171450">
              <a:buFontTx/>
              <a:buChar char="-"/>
            </a:pPr>
            <a:r>
              <a:rPr lang="en-NL" sz="800" dirty="0">
                <a:solidFill>
                  <a:schemeClr val="tx1"/>
                </a:solidFill>
              </a:rPr>
              <a:t>Use FHIR data model (v4) by default</a:t>
            </a:r>
          </a:p>
          <a:p>
            <a:pPr marL="171450" indent="-171450">
              <a:buFontTx/>
              <a:buChar char="-"/>
            </a:pPr>
            <a:r>
              <a:rPr lang="en-NL" sz="800" dirty="0">
                <a:solidFill>
                  <a:schemeClr val="tx1"/>
                </a:solidFill>
              </a:rPr>
              <a:t>Always include Shared Health Record component, as this opens the door for more data re-use in future</a:t>
            </a:r>
          </a:p>
        </p:txBody>
      </p:sp>
      <p:sp>
        <p:nvSpPr>
          <p:cNvPr id="8" name="Arc 7">
            <a:extLst>
              <a:ext uri="{FF2B5EF4-FFF2-40B4-BE49-F238E27FC236}">
                <a16:creationId xmlns:a16="http://schemas.microsoft.com/office/drawing/2014/main" id="{2D2F7FEE-D673-D926-D676-0056248239DA}"/>
              </a:ext>
            </a:extLst>
          </p:cNvPr>
          <p:cNvSpPr/>
          <p:nvPr/>
        </p:nvSpPr>
        <p:spPr>
          <a:xfrm>
            <a:off x="2849631" y="1670048"/>
            <a:ext cx="2623706" cy="2475823"/>
          </a:xfrm>
          <a:prstGeom prst="arc">
            <a:avLst>
              <a:gd name="adj1" fmla="val 7448346"/>
              <a:gd name="adj2" fmla="val 0"/>
            </a:avLst>
          </a:prstGeom>
          <a:ln w="28575">
            <a:solidFill>
              <a:schemeClr val="tx2"/>
            </a:solidFill>
            <a:headEnd type="none" w="med" len="med"/>
            <a:tailEnd type="triangle" w="med" len="med"/>
            <a:extLst>
              <a:ext uri="{C807C97D-BFC1-408E-A445-0C87EB9F89A2}">
                <ask:lineSketchStyleProps xmlns:ask="http://schemas.microsoft.com/office/drawing/2018/sketchyshapes" sd="1219033472">
                  <a:custGeom>
                    <a:avLst/>
                    <a:gdLst>
                      <a:gd name="connsiteX0" fmla="*/ 786416 w 2623706"/>
                      <a:gd name="connsiteY0" fmla="*/ 1620658 h 1691460"/>
                      <a:gd name="connsiteX1" fmla="*/ 212316 w 2623706"/>
                      <a:gd name="connsiteY1" fmla="*/ 384443 h 1691460"/>
                      <a:gd name="connsiteX2" fmla="*/ 1480656 w 2623706"/>
                      <a:gd name="connsiteY2" fmla="*/ 7030 h 1691460"/>
                      <a:gd name="connsiteX3" fmla="*/ 2623707 w 2623706"/>
                      <a:gd name="connsiteY3" fmla="*/ 845729 h 1691460"/>
                      <a:gd name="connsiteX4" fmla="*/ 1311853 w 2623706"/>
                      <a:gd name="connsiteY4" fmla="*/ 845730 h 1691460"/>
                      <a:gd name="connsiteX5" fmla="*/ 786416 w 2623706"/>
                      <a:gd name="connsiteY5" fmla="*/ 1620658 h 1691460"/>
                      <a:gd name="connsiteX0" fmla="*/ 786416 w 2623706"/>
                      <a:gd name="connsiteY0" fmla="*/ 1620658 h 1691460"/>
                      <a:gd name="connsiteX1" fmla="*/ 212316 w 2623706"/>
                      <a:gd name="connsiteY1" fmla="*/ 384443 h 1691460"/>
                      <a:gd name="connsiteX2" fmla="*/ 1480656 w 2623706"/>
                      <a:gd name="connsiteY2" fmla="*/ 7030 h 1691460"/>
                      <a:gd name="connsiteX3" fmla="*/ 2623707 w 2623706"/>
                      <a:gd name="connsiteY3" fmla="*/ 845729 h 1691460"/>
                    </a:gdLst>
                    <a:ahLst/>
                    <a:cxnLst>
                      <a:cxn ang="0">
                        <a:pos x="connsiteX0" y="connsiteY0"/>
                      </a:cxn>
                      <a:cxn ang="0">
                        <a:pos x="connsiteX1" y="connsiteY1"/>
                      </a:cxn>
                      <a:cxn ang="0">
                        <a:pos x="connsiteX2" y="connsiteY2"/>
                      </a:cxn>
                      <a:cxn ang="0">
                        <a:pos x="connsiteX3" y="connsiteY3"/>
                      </a:cxn>
                    </a:cxnLst>
                    <a:rect l="l" t="t" r="r" b="b"/>
                    <a:pathLst>
                      <a:path w="2623706" h="1691460" stroke="0" extrusionOk="0">
                        <a:moveTo>
                          <a:pt x="786416" y="1620658"/>
                        </a:moveTo>
                        <a:cubicBezTo>
                          <a:pt x="1747" y="1385443"/>
                          <a:pt x="-309870" y="852450"/>
                          <a:pt x="212316" y="384443"/>
                        </a:cubicBezTo>
                        <a:cubicBezTo>
                          <a:pt x="553099" y="125745"/>
                          <a:pt x="908618" y="-32523"/>
                          <a:pt x="1480656" y="7030"/>
                        </a:cubicBezTo>
                        <a:cubicBezTo>
                          <a:pt x="2082832" y="112114"/>
                          <a:pt x="2619692" y="442909"/>
                          <a:pt x="2623707" y="845729"/>
                        </a:cubicBezTo>
                        <a:cubicBezTo>
                          <a:pt x="1980532" y="900001"/>
                          <a:pt x="1963305" y="864615"/>
                          <a:pt x="1311853" y="845730"/>
                        </a:cubicBezTo>
                        <a:cubicBezTo>
                          <a:pt x="1212106" y="1129783"/>
                          <a:pt x="970488" y="1407260"/>
                          <a:pt x="786416" y="1620658"/>
                        </a:cubicBezTo>
                        <a:close/>
                      </a:path>
                      <a:path w="2623706" h="1691460" fill="none" extrusionOk="0">
                        <a:moveTo>
                          <a:pt x="786416" y="1620658"/>
                        </a:moveTo>
                        <a:cubicBezTo>
                          <a:pt x="-7035" y="1403599"/>
                          <a:pt x="-258819" y="849755"/>
                          <a:pt x="212316" y="384443"/>
                        </a:cubicBezTo>
                        <a:cubicBezTo>
                          <a:pt x="479111" y="32789"/>
                          <a:pt x="931887" y="32738"/>
                          <a:pt x="1480656" y="7030"/>
                        </a:cubicBezTo>
                        <a:cubicBezTo>
                          <a:pt x="2201460" y="99241"/>
                          <a:pt x="2641639" y="425027"/>
                          <a:pt x="2623707" y="845729"/>
                        </a:cubicBezTo>
                      </a:path>
                    </a:pathLst>
                  </a:custGeom>
                  <ask:type>
                    <ask:lineSketchNone/>
                  </ask:type>
                </ask:lineSketchStyleProps>
              </a:ext>
            </a:extLs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spTree>
    <p:extLst>
      <p:ext uri="{BB962C8B-B14F-4D97-AF65-F5344CB8AC3E}">
        <p14:creationId xmlns:p14="http://schemas.microsoft.com/office/powerpoint/2010/main" val="420795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4C34387-2462-A6CA-DA20-6BD90F46E42E}"/>
              </a:ext>
            </a:extLst>
          </p:cNvPr>
          <p:cNvGrpSpPr/>
          <p:nvPr/>
        </p:nvGrpSpPr>
        <p:grpSpPr>
          <a:xfrm>
            <a:off x="274531" y="1083733"/>
            <a:ext cx="4843407" cy="3139493"/>
            <a:chOff x="853450" y="663250"/>
            <a:chExt cx="7071300" cy="4330475"/>
          </a:xfrm>
        </p:grpSpPr>
        <p:sp>
          <p:nvSpPr>
            <p:cNvPr id="2" name="Google Shape;54;p13">
              <a:extLst>
                <a:ext uri="{FF2B5EF4-FFF2-40B4-BE49-F238E27FC236}">
                  <a16:creationId xmlns:a16="http://schemas.microsoft.com/office/drawing/2014/main" id="{BE35DB56-5722-E4B3-4E24-D1873835CDA1}"/>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 name="Google Shape;55;p13">
              <a:extLst>
                <a:ext uri="{FF2B5EF4-FFF2-40B4-BE49-F238E27FC236}">
                  <a16:creationId xmlns:a16="http://schemas.microsoft.com/office/drawing/2014/main" id="{33F38CAD-C3C2-F9ED-83E1-1BD53B20E8F1}"/>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700" dirty="0">
                  <a:solidFill>
                    <a:schemeClr val="lt1"/>
                  </a:solidFill>
                  <a:latin typeface="Inter"/>
                  <a:ea typeface="Inter"/>
                  <a:cs typeface="Inter"/>
                  <a:sym typeface="Inter"/>
                </a:rPr>
                <a:t>	- Client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700" dirty="0">
                  <a:solidFill>
                    <a:schemeClr val="lt1"/>
                  </a:solidFill>
                  <a:latin typeface="Inter"/>
                  <a:ea typeface="Inter"/>
                  <a:cs typeface="Inter"/>
                  <a:sym typeface="Inter"/>
                </a:rPr>
                <a:t>	- Facility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Worker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700" dirty="0">
                  <a:solidFill>
                    <a:schemeClr val="lt1"/>
                  </a:solidFill>
                  <a:latin typeface="Inter"/>
                  <a:ea typeface="Inter"/>
                  <a:cs typeface="Inter"/>
                  <a:sym typeface="Inter"/>
                </a:rPr>
                <a:t>	- Terminology Services</a:t>
              </a:r>
              <a:endParaRPr sz="7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700" dirty="0">
                  <a:solidFill>
                    <a:schemeClr val="lt1"/>
                  </a:solidFill>
                  <a:latin typeface="Inter"/>
                  <a:ea typeface="Inter"/>
                  <a:cs typeface="Inter"/>
                  <a:sym typeface="Inter"/>
                </a:rPr>
                <a:t>	- Product Catalogue</a:t>
              </a:r>
              <a:endParaRPr sz="7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15" name="Google Shape;56;p13">
              <a:extLst>
                <a:ext uri="{FF2B5EF4-FFF2-40B4-BE49-F238E27FC236}">
                  <a16:creationId xmlns:a16="http://schemas.microsoft.com/office/drawing/2014/main" id="{72DF2476-E02F-B6B9-609D-51EB5DABC6C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700" dirty="0">
                  <a:solidFill>
                    <a:schemeClr val="lt1"/>
                  </a:solidFill>
                  <a:latin typeface="Inter"/>
                  <a:ea typeface="Inter"/>
                  <a:cs typeface="Inter"/>
                  <a:sym typeface="Inter"/>
                </a:rPr>
                <a:t>	- Finance &amp; Insurance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Mgt. Info. System</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Logistics Mgt. Info.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700" dirty="0">
                  <a:solidFill>
                    <a:schemeClr val="lt1"/>
                  </a:solidFill>
                  <a:latin typeface="Inter"/>
                  <a:ea typeface="Inter"/>
                  <a:cs typeface="Inter"/>
                  <a:sym typeface="Inter"/>
                </a:rPr>
                <a:t>	- Shared Health Record</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18" name="Google Shape;57;p13">
              <a:extLst>
                <a:ext uri="{FF2B5EF4-FFF2-40B4-BE49-F238E27FC236}">
                  <a16:creationId xmlns:a16="http://schemas.microsoft.com/office/drawing/2014/main" id="{EA1A6068-CEEF-9ABC-506D-928EB7ADD45C}"/>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700" dirty="0">
                  <a:solidFill>
                    <a:schemeClr val="lt1"/>
                  </a:solidFill>
                  <a:latin typeface="Inter ExtraBold"/>
                  <a:ea typeface="Inter ExtraBold"/>
                  <a:cs typeface="Inter ExtraBold"/>
                  <a:sym typeface="Inter ExtraBold"/>
                </a:rPr>
                <a:t>Secondary re-sue of data</a:t>
              </a:r>
              <a:endParaRPr sz="700" dirty="0">
                <a:solidFill>
                  <a:schemeClr val="lt1"/>
                </a:solidFill>
                <a:latin typeface="Inter"/>
                <a:ea typeface="Inter"/>
                <a:cs typeface="Inter"/>
                <a:sym typeface="Inter"/>
              </a:endParaRPr>
            </a:p>
          </p:txBody>
        </p:sp>
        <p:sp>
          <p:nvSpPr>
            <p:cNvPr id="19" name="Google Shape;58;p13">
              <a:extLst>
                <a:ext uri="{FF2B5EF4-FFF2-40B4-BE49-F238E27FC236}">
                  <a16:creationId xmlns:a16="http://schemas.microsoft.com/office/drawing/2014/main" id="{6E00B06A-D042-3508-0244-FC5E58093D14}"/>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Admin Console</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700" dirty="0">
                  <a:solidFill>
                    <a:schemeClr val="lt1"/>
                  </a:solidFill>
                  <a:latin typeface="Inter"/>
                  <a:ea typeface="Inter"/>
                  <a:cs typeface="Inter"/>
                  <a:sym typeface="Inter"/>
                </a:rPr>
                <a:t>	- Audit Trail &amp; Node Authentication</a:t>
              </a:r>
              <a:endParaRPr sz="7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700" dirty="0">
                  <a:solidFill>
                    <a:schemeClr val="lt1"/>
                  </a:solidFill>
                  <a:latin typeface="Inter"/>
                  <a:ea typeface="Inter"/>
                  <a:cs typeface="Inter"/>
                  <a:sym typeface="Inter"/>
                </a:rPr>
                <a:t>	- Interlinking and Routing Services, also known as Channels in the reference implementation</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700" dirty="0">
                  <a:solidFill>
                    <a:schemeClr val="lt1"/>
                  </a:solidFill>
                  <a:latin typeface="Inter"/>
                  <a:ea typeface="Inter"/>
                  <a:cs typeface="Inter"/>
                  <a:sym typeface="Inter"/>
                </a:rPr>
                <a:t>	- Pass-through, Adapter or Orchestration mediators</a:t>
              </a:r>
              <a:endParaRPr sz="7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DBFC6F45-781F-EAD7-08F5-878ACD0FAA70}"/>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7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700" dirty="0">
                <a:solidFill>
                  <a:schemeClr val="lt1"/>
                </a:solidFill>
                <a:latin typeface="Inter"/>
                <a:ea typeface="Inter"/>
                <a:cs typeface="Inter"/>
                <a:sym typeface="Inter"/>
              </a:endParaRPr>
            </a:p>
            <a:p>
              <a:pPr marL="630000" lvl="0" indent="-361950" algn="l" rtl="0">
                <a:spcBef>
                  <a:spcPts val="0"/>
                </a:spcBef>
                <a:spcAft>
                  <a:spcPts val="0"/>
                </a:spcAft>
                <a:buNone/>
              </a:pPr>
              <a:r>
                <a:rPr lang="en-GB" sz="700" dirty="0">
                  <a:solidFill>
                    <a:schemeClr val="lt1"/>
                  </a:solidFill>
                  <a:latin typeface="Inter"/>
                  <a:ea typeface="Inter"/>
                  <a:cs typeface="Inter"/>
                  <a:sym typeface="Inter"/>
                </a:rPr>
                <a:t>Key defining characteristics are the workflows that are supported by the system (see </a:t>
              </a:r>
              <a:r>
                <a:rPr lang="en-GB" sz="7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700" dirty="0">
                  <a:solidFill>
                    <a:schemeClr val="lt1"/>
                  </a:solidFill>
                  <a:latin typeface="Inter"/>
                  <a:ea typeface="Inter"/>
                  <a:cs typeface="Inter"/>
                  <a:sym typeface="Inter"/>
                </a:rPr>
                <a:t>).</a:t>
              </a:r>
              <a:endParaRPr sz="7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Discussion: proposal ‘Health Data Commons’</a:t>
            </a:r>
          </a:p>
        </p:txBody>
      </p:sp>
      <p:sp>
        <p:nvSpPr>
          <p:cNvPr id="17" name="Text Placeholder 1">
            <a:extLst>
              <a:ext uri="{FF2B5EF4-FFF2-40B4-BE49-F238E27FC236}">
                <a16:creationId xmlns:a16="http://schemas.microsoft.com/office/drawing/2014/main" id="{FE260218-9F36-9515-FF97-45B3ED2CC621}"/>
              </a:ext>
            </a:extLst>
          </p:cNvPr>
          <p:cNvSpPr txBox="1">
            <a:spLocks/>
          </p:cNvSpPr>
          <p:nvPr/>
        </p:nvSpPr>
        <p:spPr bwMode="auto">
          <a:xfrm>
            <a:off x="5259275" y="1083733"/>
            <a:ext cx="3618630" cy="33358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NL" sz="1400" b="1" dirty="0"/>
              <a:t>Key elements proposal</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Use-case: Chronic Care Models in Nairobi county</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What we want to prove:</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Implement working demonstrator, while MoH continues to formalize legislation</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Non/pre-competitive space of data commons</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Partners:</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Faith-based facilities</a:t>
            </a:r>
          </a:p>
          <a:p>
            <a:pPr marL="457200" lvl="1" indent="-184150">
              <a:buFont typeface="Arial" panose="020B0604020202020204" pitchFamily="34" charset="0"/>
              <a:buChar char="•"/>
            </a:pPr>
            <a:r>
              <a:rPr lang="en-GB" sz="1200" dirty="0" err="1">
                <a:solidFill>
                  <a:srgbClr val="00548E"/>
                </a:solidFill>
                <a:latin typeface="Calibri" panose="020F0502020204030204" pitchFamily="34" charset="0"/>
              </a:rPr>
              <a:t>IntelliSOFT</a:t>
            </a:r>
            <a:r>
              <a:rPr lang="en-GB" sz="1200" dirty="0">
                <a:solidFill>
                  <a:srgbClr val="00548E"/>
                </a:solidFill>
                <a:latin typeface="Calibri" panose="020F0502020204030204" pitchFamily="34" charset="0"/>
              </a:rPr>
              <a:t> for implementation of various components</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Kenyan university as trusted party for managing Shared Health Record and Analytics Services</a:t>
            </a:r>
            <a:endParaRPr lang="en-GB" sz="1100" dirty="0">
              <a:solidFill>
                <a:srgbClr val="00548E"/>
              </a:solidFill>
              <a:latin typeface="Calibri" panose="020F0502020204030204" pitchFamily="34" charset="0"/>
            </a:endParaRPr>
          </a:p>
          <a:p>
            <a:pPr marL="184150" indent="-184150">
              <a:buFont typeface="Arial" panose="020B0604020202020204" pitchFamily="34" charset="0"/>
              <a:buChar char="•"/>
            </a:pPr>
            <a:r>
              <a:rPr lang="en-GB" sz="1400" dirty="0">
                <a:solidFill>
                  <a:srgbClr val="00548E"/>
                </a:solidFill>
                <a:latin typeface="Calibri" panose="020F0502020204030204" pitchFamily="34" charset="0"/>
              </a:rPr>
              <a:t>…</a:t>
            </a:r>
          </a:p>
        </p:txBody>
      </p:sp>
    </p:spTree>
    <p:extLst>
      <p:ext uri="{BB962C8B-B14F-4D97-AF65-F5344CB8AC3E}">
        <p14:creationId xmlns:p14="http://schemas.microsoft.com/office/powerpoint/2010/main" val="1241730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4C34387-2462-A6CA-DA20-6BD90F46E42E}"/>
              </a:ext>
            </a:extLst>
          </p:cNvPr>
          <p:cNvGrpSpPr/>
          <p:nvPr/>
        </p:nvGrpSpPr>
        <p:grpSpPr>
          <a:xfrm>
            <a:off x="2599511" y="1767182"/>
            <a:ext cx="3210541" cy="2183716"/>
            <a:chOff x="853450" y="663250"/>
            <a:chExt cx="7071300" cy="4330475"/>
          </a:xfrm>
        </p:grpSpPr>
        <p:sp>
          <p:nvSpPr>
            <p:cNvPr id="2" name="Google Shape;54;p13">
              <a:extLst>
                <a:ext uri="{FF2B5EF4-FFF2-40B4-BE49-F238E27FC236}">
                  <a16:creationId xmlns:a16="http://schemas.microsoft.com/office/drawing/2014/main" id="{BE35DB56-5722-E4B3-4E24-D1873835CDA1}"/>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 name="Google Shape;55;p13">
              <a:extLst>
                <a:ext uri="{FF2B5EF4-FFF2-40B4-BE49-F238E27FC236}">
                  <a16:creationId xmlns:a16="http://schemas.microsoft.com/office/drawing/2014/main" id="{33F38CAD-C3C2-F9ED-83E1-1BD53B20E8F1}"/>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COMMON</a:t>
              </a:r>
              <a:endParaRPr sz="80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SERVICES</a:t>
              </a:r>
              <a:endParaRPr sz="8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80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300" dirty="0">
                <a:solidFill>
                  <a:schemeClr val="lt1"/>
                </a:solidFill>
                <a:latin typeface="Inter"/>
                <a:ea typeface="Inter"/>
                <a:cs typeface="Inter"/>
                <a:sym typeface="Inter"/>
              </a:endParaRPr>
            </a:p>
          </p:txBody>
        </p:sp>
        <p:sp>
          <p:nvSpPr>
            <p:cNvPr id="15" name="Google Shape;56;p13">
              <a:extLst>
                <a:ext uri="{FF2B5EF4-FFF2-40B4-BE49-F238E27FC236}">
                  <a16:creationId xmlns:a16="http://schemas.microsoft.com/office/drawing/2014/main" id="{72DF2476-E02F-B6B9-609D-51EB5DABC6C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BUSINESS</a:t>
              </a:r>
              <a:endParaRPr sz="80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SERVICES</a:t>
              </a:r>
              <a:br>
                <a:rPr lang="en-GB" sz="800" dirty="0">
                  <a:solidFill>
                    <a:schemeClr val="lt1"/>
                  </a:solidFill>
                  <a:latin typeface="Inter ExtraBold"/>
                  <a:ea typeface="Inter ExtraBold"/>
                  <a:cs typeface="Inter ExtraBold"/>
                  <a:sym typeface="Inter ExtraBold"/>
                </a:rPr>
              </a:br>
              <a:endParaRPr sz="2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2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200" dirty="0">
                <a:solidFill>
                  <a:schemeClr val="lt1"/>
                </a:solidFill>
                <a:latin typeface="Inter"/>
                <a:ea typeface="Inter"/>
                <a:cs typeface="Inter"/>
                <a:sym typeface="Inter"/>
              </a:endParaRPr>
            </a:p>
          </p:txBody>
        </p:sp>
        <p:sp>
          <p:nvSpPr>
            <p:cNvPr id="18" name="Google Shape;57;p13">
              <a:extLst>
                <a:ext uri="{FF2B5EF4-FFF2-40B4-BE49-F238E27FC236}">
                  <a16:creationId xmlns:a16="http://schemas.microsoft.com/office/drawing/2014/main" id="{EA1A6068-CEEF-9ABC-506D-928EB7ADD45C}"/>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chemeClr val="lt1"/>
                  </a:solidFill>
                  <a:latin typeface="Inter ExtraBold"/>
                  <a:ea typeface="Inter ExtraBold"/>
                  <a:cs typeface="Inter ExtraBold"/>
                  <a:sym typeface="Inter ExtraBold"/>
                </a:rPr>
                <a:t>ANALYTICS &amp; INTELLIGENCE SERVICES</a:t>
              </a:r>
              <a:endParaRPr sz="80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800" dirty="0">
                <a:solidFill>
                  <a:schemeClr val="lt1"/>
                </a:solidFill>
                <a:latin typeface="Inter ExtraBold"/>
                <a:ea typeface="Inter ExtraBold"/>
                <a:cs typeface="Inter ExtraBold"/>
                <a:sym typeface="Inter ExtraBold"/>
              </a:endParaRPr>
            </a:p>
          </p:txBody>
        </p:sp>
        <p:sp>
          <p:nvSpPr>
            <p:cNvPr id="19" name="Google Shape;58;p13">
              <a:extLst>
                <a:ext uri="{FF2B5EF4-FFF2-40B4-BE49-F238E27FC236}">
                  <a16:creationId xmlns:a16="http://schemas.microsoft.com/office/drawing/2014/main" id="{6E00B06A-D042-3508-0244-FC5E58093D14}"/>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800" dirty="0">
                  <a:solidFill>
                    <a:schemeClr val="lt1"/>
                  </a:solidFill>
                  <a:latin typeface="Inter ExtraBold"/>
                  <a:ea typeface="Inter ExtraBold"/>
                  <a:cs typeface="Inter ExtraBold"/>
                  <a:sym typeface="Inter ExtraBold"/>
                </a:rPr>
                <a:t>INTEROPERABILITY LAYER (IOL)</a:t>
              </a:r>
              <a:endParaRPr sz="8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endParaRPr sz="2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DBFC6F45-781F-EAD7-08F5-878ACD0FAA70}"/>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800" dirty="0">
                  <a:solidFill>
                    <a:schemeClr val="lt1"/>
                  </a:solidFill>
                  <a:latin typeface="Inter ExtraBold"/>
                  <a:ea typeface="Inter ExtraBold"/>
                  <a:cs typeface="Inter ExtraBold"/>
                  <a:sym typeface="Inter ExtraBold"/>
                </a:rPr>
                <a:t>POINT OF SERVICE (POS) SYSTEMS</a:t>
              </a:r>
              <a:endParaRPr sz="800" dirty="0">
                <a:solidFill>
                  <a:schemeClr val="lt1"/>
                </a:solidFill>
                <a:latin typeface="Inter ExtraBold"/>
                <a:ea typeface="Inter ExtraBold"/>
                <a:cs typeface="Inter ExtraBold"/>
                <a:sym typeface="Inter ExtraBold"/>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Discussion</a:t>
            </a:r>
            <a:r>
              <a:rPr lang="en-NL"/>
              <a:t>: ‘Health Data </a:t>
            </a:r>
            <a:r>
              <a:rPr lang="en-NL" dirty="0"/>
              <a:t>Commons’ and potential ecosystem partners</a:t>
            </a:r>
          </a:p>
        </p:txBody>
      </p:sp>
      <p:sp>
        <p:nvSpPr>
          <p:cNvPr id="5" name="Line Callout 1 4">
            <a:extLst>
              <a:ext uri="{FF2B5EF4-FFF2-40B4-BE49-F238E27FC236}">
                <a16:creationId xmlns:a16="http://schemas.microsoft.com/office/drawing/2014/main" id="{B360F3CE-D79D-5F08-D71F-41A89CD1615A}"/>
              </a:ext>
            </a:extLst>
          </p:cNvPr>
          <p:cNvSpPr/>
          <p:nvPr/>
        </p:nvSpPr>
        <p:spPr>
          <a:xfrm>
            <a:off x="6289149" y="876699"/>
            <a:ext cx="2458035" cy="636102"/>
          </a:xfrm>
          <a:prstGeom prst="borderCallout1">
            <a:avLst>
              <a:gd name="adj1" fmla="val 161966"/>
              <a:gd name="adj2" fmla="val -29975"/>
              <a:gd name="adj3" fmla="val 99736"/>
              <a:gd name="adj4" fmla="val 50326"/>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171450" indent="-171450">
              <a:buFont typeface="Arial" panose="020B0604020202020204" pitchFamily="34" charset="0"/>
              <a:buChar char="•"/>
            </a:pPr>
            <a:r>
              <a:rPr lang="en-NL" sz="800" dirty="0">
                <a:solidFill>
                  <a:schemeClr val="tx1"/>
                </a:solidFill>
              </a:rPr>
              <a:t>Pharma industry, e.g. IQVIA, seeking real-world evidence</a:t>
            </a:r>
          </a:p>
          <a:p>
            <a:pPr marL="171450" indent="-171450">
              <a:buFont typeface="Arial" panose="020B0604020202020204" pitchFamily="34" charset="0"/>
              <a:buChar char="•"/>
            </a:pPr>
            <a:r>
              <a:rPr lang="en-NL" sz="800" b="1" dirty="0">
                <a:solidFill>
                  <a:schemeClr val="tx1"/>
                </a:solidFill>
              </a:rPr>
              <a:t>Possible funders for kick-starting data commons?</a:t>
            </a:r>
          </a:p>
        </p:txBody>
      </p:sp>
      <p:sp>
        <p:nvSpPr>
          <p:cNvPr id="6" name="Line Callout 1 5">
            <a:extLst>
              <a:ext uri="{FF2B5EF4-FFF2-40B4-BE49-F238E27FC236}">
                <a16:creationId xmlns:a16="http://schemas.microsoft.com/office/drawing/2014/main" id="{1B87337F-2B23-C743-358D-F1562AC95B03}"/>
              </a:ext>
            </a:extLst>
          </p:cNvPr>
          <p:cNvSpPr/>
          <p:nvPr/>
        </p:nvSpPr>
        <p:spPr>
          <a:xfrm>
            <a:off x="396816" y="906342"/>
            <a:ext cx="2767542" cy="679150"/>
          </a:xfrm>
          <a:prstGeom prst="borderCallout1">
            <a:avLst>
              <a:gd name="adj1" fmla="val 134039"/>
              <a:gd name="adj2" fmla="val 132554"/>
              <a:gd name="adj3" fmla="val 49266"/>
              <a:gd name="adj4" fmla="val 9988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171450" indent="-171450">
              <a:buFont typeface="Arial" panose="020B0604020202020204" pitchFamily="34" charset="0"/>
              <a:buChar char="•"/>
            </a:pPr>
            <a:r>
              <a:rPr lang="en-NL" sz="800" dirty="0">
                <a:solidFill>
                  <a:schemeClr val="tx1"/>
                </a:solidFill>
              </a:rPr>
              <a:t>Aim to achieve interoperability with existing programmes such as DHIS2, openIMIS</a:t>
            </a:r>
          </a:p>
          <a:p>
            <a:pPr marL="171450" indent="-171450">
              <a:buFont typeface="Arial" panose="020B0604020202020204" pitchFamily="34" charset="0"/>
              <a:buChar char="•"/>
            </a:pPr>
            <a:r>
              <a:rPr lang="en-NL" sz="800" dirty="0">
                <a:solidFill>
                  <a:schemeClr val="tx1"/>
                </a:solidFill>
              </a:rPr>
              <a:t>Partners such as Infospective can help demonstrate new care models</a:t>
            </a:r>
          </a:p>
          <a:p>
            <a:pPr marL="171450" indent="-171450">
              <a:buFont typeface="Arial" panose="020B0604020202020204" pitchFamily="34" charset="0"/>
              <a:buChar char="•"/>
            </a:pPr>
            <a:r>
              <a:rPr lang="en-NL" sz="800" dirty="0">
                <a:solidFill>
                  <a:schemeClr val="tx1"/>
                </a:solidFill>
              </a:rPr>
              <a:t>Opportunities for collaboration with insurance companies</a:t>
            </a:r>
            <a:endParaRPr lang="en-NL" sz="1600" dirty="0">
              <a:solidFill>
                <a:schemeClr val="tx1"/>
              </a:solidFill>
            </a:endParaRPr>
          </a:p>
        </p:txBody>
      </p:sp>
      <p:sp>
        <p:nvSpPr>
          <p:cNvPr id="7" name="Line Callout 1 6">
            <a:extLst>
              <a:ext uri="{FF2B5EF4-FFF2-40B4-BE49-F238E27FC236}">
                <a16:creationId xmlns:a16="http://schemas.microsoft.com/office/drawing/2014/main" id="{A6C9B84C-B685-0F69-9E53-301C404886F2}"/>
              </a:ext>
            </a:extLst>
          </p:cNvPr>
          <p:cNvSpPr/>
          <p:nvPr/>
        </p:nvSpPr>
        <p:spPr>
          <a:xfrm>
            <a:off x="124963" y="2167687"/>
            <a:ext cx="1983483" cy="868811"/>
          </a:xfrm>
          <a:prstGeom prst="borderCallout1">
            <a:avLst>
              <a:gd name="adj1" fmla="val 24611"/>
              <a:gd name="adj2" fmla="val 141352"/>
              <a:gd name="adj3" fmla="val 50037"/>
              <a:gd name="adj4" fmla="val 9961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171450" indent="-171450">
              <a:buFont typeface="Arial" panose="020B0604020202020204" pitchFamily="34" charset="0"/>
              <a:buChar char="•"/>
            </a:pPr>
            <a:r>
              <a:rPr lang="en-NL" sz="800" dirty="0">
                <a:solidFill>
                  <a:schemeClr val="tx1"/>
                </a:solidFill>
              </a:rPr>
              <a:t>Local authorities are key stakeholder, our aim is to help and accelerate implementation of interoperability layer and common services</a:t>
            </a:r>
          </a:p>
        </p:txBody>
      </p:sp>
      <p:cxnSp>
        <p:nvCxnSpPr>
          <p:cNvPr id="9" name="Straight Connector 8">
            <a:extLst>
              <a:ext uri="{FF2B5EF4-FFF2-40B4-BE49-F238E27FC236}">
                <a16:creationId xmlns:a16="http://schemas.microsoft.com/office/drawing/2014/main" id="{15156704-CEDA-3EB7-A1FC-509A3BB40843}"/>
              </a:ext>
            </a:extLst>
          </p:cNvPr>
          <p:cNvCxnSpPr>
            <a:cxnSpLocks/>
            <a:stCxn id="7" idx="0"/>
          </p:cNvCxnSpPr>
          <p:nvPr/>
        </p:nvCxnSpPr>
        <p:spPr>
          <a:xfrm>
            <a:off x="2108446" y="2602093"/>
            <a:ext cx="795780" cy="53053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D07C3AF3-30C6-69C5-5211-D6A61C3EB037}"/>
              </a:ext>
            </a:extLst>
          </p:cNvPr>
          <p:cNvSpPr/>
          <p:nvPr/>
        </p:nvSpPr>
        <p:spPr>
          <a:xfrm>
            <a:off x="212054" y="4550134"/>
            <a:ext cx="1775553" cy="4313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dirty="0">
                <a:solidFill>
                  <a:schemeClr val="tx1"/>
                </a:solidFill>
              </a:rPr>
              <a:t>Suppliers of PoS systems at community level, for example, Medtronic Spice, remote diagnostics</a:t>
            </a:r>
          </a:p>
        </p:txBody>
      </p:sp>
      <p:cxnSp>
        <p:nvCxnSpPr>
          <p:cNvPr id="22" name="Straight Connector 21">
            <a:extLst>
              <a:ext uri="{FF2B5EF4-FFF2-40B4-BE49-F238E27FC236}">
                <a16:creationId xmlns:a16="http://schemas.microsoft.com/office/drawing/2014/main" id="{733F1718-94D5-C4F3-461D-6CC94B5726D8}"/>
              </a:ext>
            </a:extLst>
          </p:cNvPr>
          <p:cNvCxnSpPr>
            <a:cxnSpLocks/>
            <a:stCxn id="13" idx="0"/>
          </p:cNvCxnSpPr>
          <p:nvPr/>
        </p:nvCxnSpPr>
        <p:spPr>
          <a:xfrm flipV="1">
            <a:off x="1099831" y="3818743"/>
            <a:ext cx="1804395" cy="73139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7997FEFA-CB00-CADE-5942-EB0D45DD10FF}"/>
              </a:ext>
            </a:extLst>
          </p:cNvPr>
          <p:cNvSpPr/>
          <p:nvPr/>
        </p:nvSpPr>
        <p:spPr>
          <a:xfrm>
            <a:off x="2242560" y="4550133"/>
            <a:ext cx="1460740" cy="4313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dirty="0">
                <a:solidFill>
                  <a:schemeClr val="tx1"/>
                </a:solidFill>
              </a:rPr>
              <a:t>Suppliers of PoS systems at facility level, for example, AfyaRecod, Elephant, bahmni</a:t>
            </a:r>
          </a:p>
        </p:txBody>
      </p:sp>
      <p:cxnSp>
        <p:nvCxnSpPr>
          <p:cNvPr id="26" name="Straight Connector 25">
            <a:extLst>
              <a:ext uri="{FF2B5EF4-FFF2-40B4-BE49-F238E27FC236}">
                <a16:creationId xmlns:a16="http://schemas.microsoft.com/office/drawing/2014/main" id="{B930420F-1E9C-6F89-35CB-A402EB0F8B6C}"/>
              </a:ext>
            </a:extLst>
          </p:cNvPr>
          <p:cNvCxnSpPr>
            <a:cxnSpLocks/>
            <a:stCxn id="25" idx="0"/>
          </p:cNvCxnSpPr>
          <p:nvPr/>
        </p:nvCxnSpPr>
        <p:spPr>
          <a:xfrm flipV="1">
            <a:off x="2972930" y="3818742"/>
            <a:ext cx="819073" cy="73139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B88F2083-F42D-7874-2878-A66ABA65C8F2}"/>
              </a:ext>
            </a:extLst>
          </p:cNvPr>
          <p:cNvSpPr/>
          <p:nvPr/>
        </p:nvSpPr>
        <p:spPr>
          <a:xfrm>
            <a:off x="3958253" y="4550133"/>
            <a:ext cx="1460740" cy="4313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dirty="0">
                <a:solidFill>
                  <a:schemeClr val="tx1"/>
                </a:solidFill>
              </a:rPr>
              <a:t>Suppliers of PoS systems for pharmacies</a:t>
            </a:r>
          </a:p>
        </p:txBody>
      </p:sp>
      <p:cxnSp>
        <p:nvCxnSpPr>
          <p:cNvPr id="30" name="Straight Connector 29">
            <a:extLst>
              <a:ext uri="{FF2B5EF4-FFF2-40B4-BE49-F238E27FC236}">
                <a16:creationId xmlns:a16="http://schemas.microsoft.com/office/drawing/2014/main" id="{6E10F065-FADB-B0BA-E905-D8B06A46FDAC}"/>
              </a:ext>
            </a:extLst>
          </p:cNvPr>
          <p:cNvCxnSpPr>
            <a:cxnSpLocks/>
            <a:stCxn id="29" idx="0"/>
          </p:cNvCxnSpPr>
          <p:nvPr/>
        </p:nvCxnSpPr>
        <p:spPr>
          <a:xfrm flipH="1" flipV="1">
            <a:off x="4209691" y="3818743"/>
            <a:ext cx="478932" cy="73139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4BA02FCF-DB65-C8CB-4097-EECE84EE8C7A}"/>
              </a:ext>
            </a:extLst>
          </p:cNvPr>
          <p:cNvSpPr/>
          <p:nvPr/>
        </p:nvSpPr>
        <p:spPr>
          <a:xfrm>
            <a:off x="5787358" y="4548394"/>
            <a:ext cx="1460740" cy="4313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800" dirty="0">
                <a:solidFill>
                  <a:schemeClr val="tx1"/>
                </a:solidFill>
              </a:rPr>
              <a:t>Suppliers of PoS systems for laboaratories</a:t>
            </a:r>
          </a:p>
        </p:txBody>
      </p:sp>
      <p:cxnSp>
        <p:nvCxnSpPr>
          <p:cNvPr id="36" name="Straight Connector 35">
            <a:extLst>
              <a:ext uri="{FF2B5EF4-FFF2-40B4-BE49-F238E27FC236}">
                <a16:creationId xmlns:a16="http://schemas.microsoft.com/office/drawing/2014/main" id="{EC9085CC-58C2-9F6E-6460-FB6F2081D084}"/>
              </a:ext>
            </a:extLst>
          </p:cNvPr>
          <p:cNvCxnSpPr>
            <a:cxnSpLocks/>
            <a:stCxn id="35" idx="0"/>
          </p:cNvCxnSpPr>
          <p:nvPr/>
        </p:nvCxnSpPr>
        <p:spPr>
          <a:xfrm flipH="1" flipV="1">
            <a:off x="5174428" y="3827794"/>
            <a:ext cx="1343300" cy="7206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FEE546D-2240-CBC3-3FF8-827FFA7B0302}"/>
              </a:ext>
            </a:extLst>
          </p:cNvPr>
          <p:cNvSpPr txBox="1"/>
          <p:nvPr/>
        </p:nvSpPr>
        <p:spPr>
          <a:xfrm>
            <a:off x="6172022" y="2009243"/>
            <a:ext cx="2563062" cy="1519803"/>
          </a:xfrm>
          <a:prstGeom prst="rect">
            <a:avLst/>
          </a:prstGeom>
          <a:solidFill>
            <a:schemeClr val="bg2"/>
          </a:solidFill>
          <a:ln>
            <a:noFill/>
          </a:ln>
        </p:spPr>
        <p:txBody>
          <a:bodyPr wrap="square" tIns="0" rtlCol="0" anchor="ctr">
            <a:noAutofit/>
          </a:bodyPr>
          <a:lstStyle/>
          <a:p>
            <a:pPr>
              <a:lnSpc>
                <a:spcPct val="110000"/>
              </a:lnSpc>
              <a:spcBef>
                <a:spcPts val="312"/>
              </a:spcBef>
            </a:pPr>
            <a:r>
              <a:rPr lang="en-NL" sz="1100" b="1" dirty="0"/>
              <a:t>For discussion:</a:t>
            </a:r>
          </a:p>
          <a:p>
            <a:pPr marL="285750" indent="-285750">
              <a:lnSpc>
                <a:spcPct val="110000"/>
              </a:lnSpc>
              <a:spcBef>
                <a:spcPts val="312"/>
              </a:spcBef>
              <a:buFont typeface="Arial" panose="020B0604020202020204" pitchFamily="34" charset="0"/>
              <a:buChar char="•"/>
            </a:pPr>
            <a:r>
              <a:rPr lang="en-GB" sz="1100" dirty="0"/>
              <a:t>T</a:t>
            </a:r>
            <a:r>
              <a:rPr lang="en-NL" sz="1100" dirty="0"/>
              <a:t>ransactions fees to query Shared Health Record. Example: 11 cent in Netherlands (cost-based pricing)</a:t>
            </a:r>
          </a:p>
          <a:p>
            <a:pPr marL="285750" indent="-285750">
              <a:lnSpc>
                <a:spcPct val="110000"/>
              </a:lnSpc>
              <a:spcBef>
                <a:spcPts val="312"/>
              </a:spcBef>
              <a:buFont typeface="Arial" panose="020B0604020202020204" pitchFamily="34" charset="0"/>
              <a:buChar char="•"/>
            </a:pPr>
            <a:r>
              <a:rPr lang="en-NL" sz="1100" dirty="0"/>
              <a:t>Secondary use is value-priced</a:t>
            </a:r>
          </a:p>
          <a:p>
            <a:pPr marL="285750" indent="-285750">
              <a:lnSpc>
                <a:spcPct val="110000"/>
              </a:lnSpc>
              <a:spcBef>
                <a:spcPts val="312"/>
              </a:spcBef>
              <a:buFont typeface="Arial" panose="020B0604020202020204" pitchFamily="34" charset="0"/>
              <a:buChar char="•"/>
            </a:pPr>
            <a:endParaRPr lang="en-NL" sz="1100" dirty="0"/>
          </a:p>
        </p:txBody>
      </p:sp>
      <p:sp>
        <p:nvSpPr>
          <p:cNvPr id="45" name="Line Callout 1 44">
            <a:extLst>
              <a:ext uri="{FF2B5EF4-FFF2-40B4-BE49-F238E27FC236}">
                <a16:creationId xmlns:a16="http://schemas.microsoft.com/office/drawing/2014/main" id="{313F5FF2-E167-67E5-FFB5-9893EDA83000}"/>
              </a:ext>
            </a:extLst>
          </p:cNvPr>
          <p:cNvSpPr/>
          <p:nvPr/>
        </p:nvSpPr>
        <p:spPr>
          <a:xfrm>
            <a:off x="3703300" y="876699"/>
            <a:ext cx="2458035" cy="643488"/>
          </a:xfrm>
          <a:prstGeom prst="borderCallout1">
            <a:avLst>
              <a:gd name="adj1" fmla="val 147390"/>
              <a:gd name="adj2" fmla="val 59529"/>
              <a:gd name="adj3" fmla="val 99736"/>
              <a:gd name="adj4" fmla="val 50326"/>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171450" indent="-171450">
              <a:buFont typeface="Arial" panose="020B0604020202020204" pitchFamily="34" charset="0"/>
              <a:buChar char="•"/>
            </a:pPr>
            <a:r>
              <a:rPr lang="en-NL" sz="800" b="1" dirty="0">
                <a:solidFill>
                  <a:schemeClr val="tx1"/>
                </a:solidFill>
              </a:rPr>
              <a:t>University, for example Strathmore, as custodian for governing secondary data re-use</a:t>
            </a:r>
          </a:p>
          <a:p>
            <a:pPr marL="171450" indent="-171450">
              <a:buFont typeface="Arial" panose="020B0604020202020204" pitchFamily="34" charset="0"/>
              <a:buChar char="•"/>
            </a:pPr>
            <a:r>
              <a:rPr lang="en-NL" sz="800" b="1" dirty="0">
                <a:solidFill>
                  <a:schemeClr val="tx1"/>
                </a:solidFill>
              </a:rPr>
              <a:t>Possible role for VODAN Africa to implement findability and data catalog services</a:t>
            </a:r>
            <a:endParaRPr lang="en-NL" sz="1600" b="1" dirty="0">
              <a:solidFill>
                <a:schemeClr val="tx1"/>
              </a:solidFill>
            </a:endParaRPr>
          </a:p>
        </p:txBody>
      </p:sp>
    </p:spTree>
    <p:extLst>
      <p:ext uri="{BB962C8B-B14F-4D97-AF65-F5344CB8AC3E}">
        <p14:creationId xmlns:p14="http://schemas.microsoft.com/office/powerpoint/2010/main" val="53967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sz="1400" dirty="0"/>
              <a:t>Discussion: Use new privacy-enhancing technique to catalyze secondary re-use, for example, secure multiparty computation</a:t>
            </a:r>
          </a:p>
        </p:txBody>
      </p:sp>
      <p:pic>
        <p:nvPicPr>
          <p:cNvPr id="10" name="Picture 9">
            <a:extLst>
              <a:ext uri="{FF2B5EF4-FFF2-40B4-BE49-F238E27FC236}">
                <a16:creationId xmlns:a16="http://schemas.microsoft.com/office/drawing/2014/main" id="{99C7A62A-EB67-F642-751F-A3207F431171}"/>
              </a:ext>
            </a:extLst>
          </p:cNvPr>
          <p:cNvPicPr>
            <a:picLocks noChangeAspect="1"/>
          </p:cNvPicPr>
          <p:nvPr/>
        </p:nvPicPr>
        <p:blipFill>
          <a:blip r:embed="rId2"/>
          <a:stretch>
            <a:fillRect/>
          </a:stretch>
        </p:blipFill>
        <p:spPr>
          <a:xfrm>
            <a:off x="470913" y="1332070"/>
            <a:ext cx="2383329" cy="2733457"/>
          </a:xfrm>
          <a:prstGeom prst="rect">
            <a:avLst/>
          </a:prstGeom>
        </p:spPr>
      </p:pic>
      <p:pic>
        <p:nvPicPr>
          <p:cNvPr id="12" name="Graphic 11" descr="Database with solid fill">
            <a:extLst>
              <a:ext uri="{FF2B5EF4-FFF2-40B4-BE49-F238E27FC236}">
                <a16:creationId xmlns:a16="http://schemas.microsoft.com/office/drawing/2014/main" id="{FBD1D7E9-D078-4BD2-B7D1-A42C99C253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4070" y="2124060"/>
            <a:ext cx="914400" cy="914400"/>
          </a:xfrm>
          <a:prstGeom prst="rect">
            <a:avLst/>
          </a:prstGeom>
        </p:spPr>
      </p:pic>
      <p:sp>
        <p:nvSpPr>
          <p:cNvPr id="14" name="TextBox 13">
            <a:extLst>
              <a:ext uri="{FF2B5EF4-FFF2-40B4-BE49-F238E27FC236}">
                <a16:creationId xmlns:a16="http://schemas.microsoft.com/office/drawing/2014/main" id="{B1069023-735E-9B19-F059-E635BA8DCB24}"/>
              </a:ext>
            </a:extLst>
          </p:cNvPr>
          <p:cNvSpPr txBox="1"/>
          <p:nvPr/>
        </p:nvSpPr>
        <p:spPr>
          <a:xfrm>
            <a:off x="3239623" y="3028950"/>
            <a:ext cx="519694" cy="303416"/>
          </a:xfrm>
          <a:prstGeom prst="rect">
            <a:avLst/>
          </a:prstGeom>
          <a:noFill/>
        </p:spPr>
        <p:txBody>
          <a:bodyPr wrap="none" tIns="0" rtlCol="0">
            <a:spAutoFit/>
          </a:bodyPr>
          <a:lstStyle/>
          <a:p>
            <a:pPr>
              <a:lnSpc>
                <a:spcPct val="110000"/>
              </a:lnSpc>
              <a:spcBef>
                <a:spcPts val="312"/>
              </a:spcBef>
            </a:pPr>
            <a:r>
              <a:rPr lang="en-NL" sz="1600" dirty="0"/>
              <a:t>SHR</a:t>
            </a:r>
          </a:p>
        </p:txBody>
      </p:sp>
      <p:sp>
        <p:nvSpPr>
          <p:cNvPr id="16" name="TextBox 15">
            <a:extLst>
              <a:ext uri="{FF2B5EF4-FFF2-40B4-BE49-F238E27FC236}">
                <a16:creationId xmlns:a16="http://schemas.microsoft.com/office/drawing/2014/main" id="{3D1EF427-9C6A-EED7-A76A-3685EDCE759A}"/>
              </a:ext>
            </a:extLst>
          </p:cNvPr>
          <p:cNvSpPr txBox="1"/>
          <p:nvPr/>
        </p:nvSpPr>
        <p:spPr>
          <a:xfrm>
            <a:off x="4554454" y="1693575"/>
            <a:ext cx="2564445" cy="1784455"/>
          </a:xfrm>
          <a:prstGeom prst="rect">
            <a:avLst/>
          </a:prstGeom>
          <a:noFill/>
          <a:ln>
            <a:solidFill>
              <a:schemeClr val="tx1"/>
            </a:solidFill>
          </a:ln>
        </p:spPr>
        <p:txBody>
          <a:bodyPr wrap="square" tIns="0" rtlCol="0" anchor="ctr">
            <a:noAutofit/>
          </a:bodyPr>
          <a:lstStyle/>
          <a:p>
            <a:pPr marL="171450" indent="-171450">
              <a:lnSpc>
                <a:spcPct val="110000"/>
              </a:lnSpc>
              <a:spcBef>
                <a:spcPts val="312"/>
              </a:spcBef>
              <a:buFont typeface="Arial" panose="020B0604020202020204" pitchFamily="34" charset="0"/>
              <a:buChar char="•"/>
            </a:pPr>
            <a:r>
              <a:rPr lang="en-NL" sz="1200" dirty="0"/>
              <a:t>Catalyze secondary re-use by enabling analytics in the blind with MPC</a:t>
            </a:r>
          </a:p>
          <a:p>
            <a:pPr marL="171450" indent="-171450">
              <a:lnSpc>
                <a:spcPct val="110000"/>
              </a:lnSpc>
              <a:spcBef>
                <a:spcPts val="312"/>
              </a:spcBef>
              <a:buFont typeface="Arial" panose="020B0604020202020204" pitchFamily="34" charset="0"/>
              <a:buChar char="•"/>
            </a:pPr>
            <a:r>
              <a:rPr lang="en-NL" sz="1200" dirty="0"/>
              <a:t>Use new analytics-on-FHIR standard to connect MPC</a:t>
            </a:r>
          </a:p>
          <a:p>
            <a:pPr marL="171450" indent="-171450">
              <a:lnSpc>
                <a:spcPct val="110000"/>
              </a:lnSpc>
              <a:spcBef>
                <a:spcPts val="312"/>
              </a:spcBef>
              <a:buFont typeface="Arial" panose="020B0604020202020204" pitchFamily="34" charset="0"/>
              <a:buChar char="•"/>
            </a:pPr>
            <a:r>
              <a:rPr lang="en-NL" sz="1200" dirty="0"/>
              <a:t>Partnership with Roseman Labs and local university</a:t>
            </a:r>
          </a:p>
        </p:txBody>
      </p:sp>
      <p:pic>
        <p:nvPicPr>
          <p:cNvPr id="23" name="Graphic 22" descr="Cloud Computing with solid fill">
            <a:extLst>
              <a:ext uri="{FF2B5EF4-FFF2-40B4-BE49-F238E27FC236}">
                <a16:creationId xmlns:a16="http://schemas.microsoft.com/office/drawing/2014/main" id="{8866E9C5-B76B-1935-D8C2-8C7A15986E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58555" y="2124060"/>
            <a:ext cx="914400" cy="914400"/>
          </a:xfrm>
          <a:prstGeom prst="rect">
            <a:avLst/>
          </a:prstGeom>
        </p:spPr>
      </p:pic>
      <p:cxnSp>
        <p:nvCxnSpPr>
          <p:cNvPr id="27" name="Straight Arrow Connector 26">
            <a:extLst>
              <a:ext uri="{FF2B5EF4-FFF2-40B4-BE49-F238E27FC236}">
                <a16:creationId xmlns:a16="http://schemas.microsoft.com/office/drawing/2014/main" id="{FA53CEDD-C43B-F117-858A-2A44C89534D3}"/>
              </a:ext>
            </a:extLst>
          </p:cNvPr>
          <p:cNvCxnSpPr>
            <a:stCxn id="12" idx="3"/>
            <a:endCxn id="16" idx="1"/>
          </p:cNvCxnSpPr>
          <p:nvPr/>
        </p:nvCxnSpPr>
        <p:spPr>
          <a:xfrm>
            <a:off x="3988470" y="2581260"/>
            <a:ext cx="565984" cy="454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8E266CE-C55A-74BD-63D4-5F04A4DF1723}"/>
              </a:ext>
            </a:extLst>
          </p:cNvPr>
          <p:cNvCxnSpPr>
            <a:cxnSpLocks/>
            <a:stCxn id="16" idx="3"/>
            <a:endCxn id="23" idx="1"/>
          </p:cNvCxnSpPr>
          <p:nvPr/>
        </p:nvCxnSpPr>
        <p:spPr>
          <a:xfrm flipV="1">
            <a:off x="7118899" y="2581260"/>
            <a:ext cx="439656" cy="454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5B0D9B8-8891-DD29-6346-61B2E65FA6A6}"/>
              </a:ext>
            </a:extLst>
          </p:cNvPr>
          <p:cNvSpPr txBox="1"/>
          <p:nvPr/>
        </p:nvSpPr>
        <p:spPr>
          <a:xfrm>
            <a:off x="7654189" y="3028950"/>
            <a:ext cx="574196" cy="303416"/>
          </a:xfrm>
          <a:prstGeom prst="rect">
            <a:avLst/>
          </a:prstGeom>
          <a:noFill/>
        </p:spPr>
        <p:txBody>
          <a:bodyPr wrap="none" tIns="0" rtlCol="0">
            <a:spAutoFit/>
          </a:bodyPr>
          <a:lstStyle/>
          <a:p>
            <a:pPr>
              <a:lnSpc>
                <a:spcPct val="110000"/>
              </a:lnSpc>
              <a:spcBef>
                <a:spcPts val="312"/>
              </a:spcBef>
            </a:pPr>
            <a:r>
              <a:rPr lang="en-NL" sz="1600" dirty="0"/>
              <a:t>MPC</a:t>
            </a:r>
          </a:p>
        </p:txBody>
      </p:sp>
    </p:spTree>
    <p:extLst>
      <p:ext uri="{BB962C8B-B14F-4D97-AF65-F5344CB8AC3E}">
        <p14:creationId xmlns:p14="http://schemas.microsoft.com/office/powerpoint/2010/main" val="288607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6DEABA-CFE3-FC14-79FC-8BB182080401}"/>
              </a:ext>
            </a:extLst>
          </p:cNvPr>
          <p:cNvSpPr>
            <a:spLocks noGrp="1"/>
          </p:cNvSpPr>
          <p:nvPr>
            <p:ph type="body" sz="quarter" idx="17"/>
          </p:nvPr>
        </p:nvSpPr>
        <p:spPr/>
        <p:txBody>
          <a:bodyPr/>
          <a:lstStyle/>
          <a:p>
            <a:endParaRPr lang="en-NL"/>
          </a:p>
        </p:txBody>
      </p:sp>
      <p:sp>
        <p:nvSpPr>
          <p:cNvPr id="3" name="Title 2">
            <a:extLst>
              <a:ext uri="{FF2B5EF4-FFF2-40B4-BE49-F238E27FC236}">
                <a16:creationId xmlns:a16="http://schemas.microsoft.com/office/drawing/2014/main" id="{138E236A-9D48-1AE1-86AB-D5D9C1919F0A}"/>
              </a:ext>
            </a:extLst>
          </p:cNvPr>
          <p:cNvSpPr>
            <a:spLocks noGrp="1"/>
          </p:cNvSpPr>
          <p:nvPr>
            <p:ph type="title"/>
          </p:nvPr>
        </p:nvSpPr>
        <p:spPr/>
        <p:txBody>
          <a:bodyPr/>
          <a:lstStyle/>
          <a:p>
            <a:r>
              <a:rPr lang="en-NL" dirty="0"/>
              <a:t>APPENDIX: CCM KENYA</a:t>
            </a:r>
          </a:p>
        </p:txBody>
      </p:sp>
    </p:spTree>
    <p:extLst>
      <p:ext uri="{BB962C8B-B14F-4D97-AF65-F5344CB8AC3E}">
        <p14:creationId xmlns:p14="http://schemas.microsoft.com/office/powerpoint/2010/main" val="323550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45AD147-3003-64D2-33EB-111BE4D6F1CD}"/>
              </a:ext>
            </a:extLst>
          </p:cNvPr>
          <p:cNvGrpSpPr/>
          <p:nvPr/>
        </p:nvGrpSpPr>
        <p:grpSpPr>
          <a:xfrm>
            <a:off x="276585" y="1275464"/>
            <a:ext cx="4843407" cy="3150958"/>
            <a:chOff x="856449" y="647436"/>
            <a:chExt cx="7071300" cy="4346289"/>
          </a:xfrm>
        </p:grpSpPr>
        <p:sp>
          <p:nvSpPr>
            <p:cNvPr id="35" name="Google Shape;54;p13">
              <a:extLst>
                <a:ext uri="{FF2B5EF4-FFF2-40B4-BE49-F238E27FC236}">
                  <a16:creationId xmlns:a16="http://schemas.microsoft.com/office/drawing/2014/main" id="{8B40A0DE-A9B4-A8FA-D288-D9770E340403}"/>
                </a:ext>
              </a:extLst>
            </p:cNvPr>
            <p:cNvSpPr/>
            <p:nvPr/>
          </p:nvSpPr>
          <p:spPr>
            <a:xfrm>
              <a:off x="856449" y="647436"/>
              <a:ext cx="7071300" cy="3194399"/>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6" name="Google Shape;55;p13">
              <a:extLst>
                <a:ext uri="{FF2B5EF4-FFF2-40B4-BE49-F238E27FC236}">
                  <a16:creationId xmlns:a16="http://schemas.microsoft.com/office/drawing/2014/main" id="{D99A3D09-DBCF-524E-A7D1-4A24FECF493A}"/>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500" dirty="0">
                  <a:solidFill>
                    <a:schemeClr val="lt1"/>
                  </a:solidFill>
                  <a:latin typeface="Inter"/>
                  <a:ea typeface="Inter"/>
                  <a:cs typeface="Inter"/>
                  <a:sym typeface="Inter"/>
                </a:rPr>
                <a:t>	- Client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500" dirty="0">
                  <a:solidFill>
                    <a:schemeClr val="lt1"/>
                  </a:solidFill>
                  <a:latin typeface="Inter"/>
                  <a:ea typeface="Inter"/>
                  <a:cs typeface="Inter"/>
                  <a:sym typeface="Inter"/>
                </a:rPr>
                <a:t>	- Facility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Health Worker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500" dirty="0">
                  <a:solidFill>
                    <a:schemeClr val="lt1"/>
                  </a:solidFill>
                  <a:latin typeface="Inter"/>
                  <a:ea typeface="Inter"/>
                  <a:cs typeface="Inter"/>
                  <a:sym typeface="Inter"/>
                </a:rPr>
                <a:t>	- Terminology Services</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500" dirty="0">
                  <a:solidFill>
                    <a:schemeClr val="lt1"/>
                  </a:solidFill>
                  <a:latin typeface="Inter"/>
                  <a:ea typeface="Inter"/>
                  <a:cs typeface="Inter"/>
                  <a:sym typeface="Inter"/>
                </a:rPr>
                <a:t>	- Product Catalogue</a:t>
              </a:r>
              <a:endParaRPr sz="5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37" name="Google Shape;56;p13">
              <a:extLst>
                <a:ext uri="{FF2B5EF4-FFF2-40B4-BE49-F238E27FC236}">
                  <a16:creationId xmlns:a16="http://schemas.microsoft.com/office/drawing/2014/main" id="{3256FACC-4EF8-6061-6F88-FE718FB71685}"/>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500" dirty="0">
                  <a:solidFill>
                    <a:schemeClr val="lt1"/>
                  </a:solidFill>
                  <a:latin typeface="Inter"/>
                  <a:ea typeface="Inter"/>
                  <a:cs typeface="Inter"/>
                  <a:sym typeface="Inter"/>
                </a:rPr>
                <a:t>	- Finance &amp; Insurance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500" dirty="0">
                  <a:solidFill>
                    <a:schemeClr val="lt1"/>
                  </a:solidFill>
                  <a:latin typeface="Inter"/>
                  <a:ea typeface="Inter"/>
                  <a:cs typeface="Inter"/>
                  <a:sym typeface="Inter"/>
                </a:rPr>
                <a:t>	- Health Mgt. Info. System</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500" dirty="0">
                  <a:solidFill>
                    <a:schemeClr val="lt1"/>
                  </a:solidFill>
                  <a:latin typeface="Inter"/>
                  <a:ea typeface="Inter"/>
                  <a:cs typeface="Inter"/>
                  <a:sym typeface="Inter"/>
                </a:rPr>
                <a:t>	- Logistics Mgt. Info.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500" dirty="0">
                  <a:solidFill>
                    <a:schemeClr val="lt1"/>
                  </a:solidFill>
                  <a:latin typeface="Inter"/>
                  <a:ea typeface="Inter"/>
                  <a:cs typeface="Inter"/>
                  <a:sym typeface="Inter"/>
                </a:rPr>
                <a:t>	- Shared Health Record</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dirty="0">
                  <a:solidFill>
                    <a:schemeClr val="lt1"/>
                  </a:solidFill>
                  <a:latin typeface="Inter ExtraBold"/>
                  <a:ea typeface="Inter ExtraBold"/>
                  <a:cs typeface="Inter ExtraBold"/>
                  <a:sym typeface="Inter ExtraBold"/>
                </a:rPr>
                <a:t>DS</a:t>
              </a:r>
              <a:r>
                <a:rPr lang="en-GB" sz="500" dirty="0">
                  <a:solidFill>
                    <a:schemeClr val="lt1"/>
                  </a:solidFill>
                  <a:latin typeface="Inter"/>
                  <a:ea typeface="Inter"/>
                  <a:cs typeface="Inter"/>
                  <a:sym typeface="Inter"/>
                </a:rPr>
                <a:t>	- Data Services (?!)</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38" name="Google Shape;57;p13">
              <a:extLst>
                <a:ext uri="{FF2B5EF4-FFF2-40B4-BE49-F238E27FC236}">
                  <a16:creationId xmlns:a16="http://schemas.microsoft.com/office/drawing/2014/main" id="{591D231B-B961-7C35-3082-0AB836430EB7}"/>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500" dirty="0">
                  <a:solidFill>
                    <a:schemeClr val="lt1"/>
                  </a:solidFill>
                  <a:latin typeface="Inter ExtraBold"/>
                  <a:ea typeface="Inter ExtraBold"/>
                  <a:cs typeface="Inter ExtraBold"/>
                  <a:sym typeface="Inter ExtraBold"/>
                </a:rPr>
                <a:t>Secondary re-sue of data</a:t>
              </a:r>
              <a:endParaRPr sz="500" dirty="0">
                <a:solidFill>
                  <a:schemeClr val="lt1"/>
                </a:solidFill>
                <a:latin typeface="Inter"/>
                <a:ea typeface="Inter"/>
                <a:cs typeface="Inter"/>
                <a:sym typeface="Inter"/>
              </a:endParaRPr>
            </a:p>
          </p:txBody>
        </p:sp>
        <p:sp>
          <p:nvSpPr>
            <p:cNvPr id="39" name="Google Shape;58;p13">
              <a:extLst>
                <a:ext uri="{FF2B5EF4-FFF2-40B4-BE49-F238E27FC236}">
                  <a16:creationId xmlns:a16="http://schemas.microsoft.com/office/drawing/2014/main" id="{97B43DC0-16DF-BE24-1257-19EC9455032C}"/>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Admin Console</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500" dirty="0">
                  <a:solidFill>
                    <a:schemeClr val="lt1"/>
                  </a:solidFill>
                  <a:latin typeface="Inter"/>
                  <a:ea typeface="Inter"/>
                  <a:cs typeface="Inter"/>
                  <a:sym typeface="Inter"/>
                </a:rPr>
                <a:t>	- Audit Trail &amp; Node Authentication</a:t>
              </a:r>
              <a:endParaRPr sz="5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500" dirty="0">
                  <a:solidFill>
                    <a:schemeClr val="lt1"/>
                  </a:solidFill>
                  <a:latin typeface="Inter"/>
                  <a:ea typeface="Inter"/>
                  <a:cs typeface="Inter"/>
                  <a:sym typeface="Inter"/>
                </a:rPr>
                <a:t>	- Interlinking and Routing Services, also known as Channels in the reference implementation</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500" dirty="0">
                  <a:solidFill>
                    <a:schemeClr val="lt1"/>
                  </a:solidFill>
                  <a:latin typeface="Inter"/>
                  <a:ea typeface="Inter"/>
                  <a:cs typeface="Inter"/>
                  <a:sym typeface="Inter"/>
                </a:rPr>
                <a:t>	- Pass-through, Adapter or Orchestration mediators</a:t>
              </a:r>
              <a:endParaRPr sz="5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40" name="Google Shape;59;p13">
              <a:extLst>
                <a:ext uri="{FF2B5EF4-FFF2-40B4-BE49-F238E27FC236}">
                  <a16:creationId xmlns:a16="http://schemas.microsoft.com/office/drawing/2014/main" id="{9151CF89-F5FA-B7B9-B64D-F79ADBA0620E}"/>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5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500" dirty="0">
                <a:solidFill>
                  <a:schemeClr val="lt1"/>
                </a:solidFill>
                <a:latin typeface="Inter"/>
                <a:ea typeface="Inter"/>
                <a:cs typeface="Inter"/>
                <a:sym typeface="Inter"/>
              </a:endParaRPr>
            </a:p>
            <a:p>
              <a:pPr marL="630000" lvl="0" indent="-361950" algn="l" rtl="0">
                <a:spcBef>
                  <a:spcPts val="0"/>
                </a:spcBef>
                <a:spcAft>
                  <a:spcPts val="0"/>
                </a:spcAft>
                <a:buNone/>
              </a:pPr>
              <a:r>
                <a:rPr lang="en-GB" sz="500" dirty="0">
                  <a:solidFill>
                    <a:schemeClr val="lt1"/>
                  </a:solidFill>
                  <a:latin typeface="Inter"/>
                  <a:ea typeface="Inter"/>
                  <a:cs typeface="Inter"/>
                  <a:sym typeface="Inter"/>
                </a:rPr>
                <a:t>Key defining characteristics are the workflows that are supported by the system (see </a:t>
              </a:r>
              <a:r>
                <a:rPr lang="en-GB" sz="5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500" dirty="0">
                  <a:solidFill>
                    <a:schemeClr val="lt1"/>
                  </a:solidFill>
                  <a:latin typeface="Inter"/>
                  <a:ea typeface="Inter"/>
                  <a:cs typeface="Inter"/>
                  <a:sym typeface="Inter"/>
                </a:rPr>
                <a:t>).</a:t>
              </a:r>
              <a:endParaRPr sz="500" dirty="0">
                <a:solidFill>
                  <a:schemeClr val="lt1"/>
                </a:solidFill>
                <a:latin typeface="Inter"/>
                <a:ea typeface="Inter"/>
                <a:cs typeface="Inter"/>
                <a:sym typeface="Inter"/>
              </a:endParaRPr>
            </a:p>
          </p:txBody>
        </p:sp>
      </p:grpSp>
      <p:sp>
        <p:nvSpPr>
          <p:cNvPr id="2" name="Rectangle 1">
            <a:extLst>
              <a:ext uri="{FF2B5EF4-FFF2-40B4-BE49-F238E27FC236}">
                <a16:creationId xmlns:a16="http://schemas.microsoft.com/office/drawing/2014/main" id="{396FA2CC-3DBD-BF17-4E4C-BECA8B6D8F68}"/>
              </a:ext>
            </a:extLst>
          </p:cNvPr>
          <p:cNvSpPr/>
          <p:nvPr/>
        </p:nvSpPr>
        <p:spPr>
          <a:xfrm>
            <a:off x="270214" y="1263958"/>
            <a:ext cx="5037895" cy="3568701"/>
          </a:xfrm>
          <a:prstGeom prst="rect">
            <a:avLst/>
          </a:prstGeom>
          <a:solidFill>
            <a:srgbClr val="FFFFFF">
              <a:alpha val="9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100" b="1" dirty="0">
              <a:solidFill>
                <a:schemeClr val="tx2"/>
              </a:solidFill>
            </a:endParaRPr>
          </a:p>
        </p:txBody>
      </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Example: CCM project Kenya</a:t>
            </a:r>
          </a:p>
        </p:txBody>
      </p:sp>
      <p:sp>
        <p:nvSpPr>
          <p:cNvPr id="4" name="Rectangle 3">
            <a:extLst>
              <a:ext uri="{FF2B5EF4-FFF2-40B4-BE49-F238E27FC236}">
                <a16:creationId xmlns:a16="http://schemas.microsoft.com/office/drawing/2014/main" id="{7092F847-6BF7-E0F7-FD5C-950003559713}"/>
              </a:ext>
            </a:extLst>
          </p:cNvPr>
          <p:cNvSpPr/>
          <p:nvPr/>
        </p:nvSpPr>
        <p:spPr>
          <a:xfrm>
            <a:off x="496544" y="3923302"/>
            <a:ext cx="716002" cy="4833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1100" dirty="0"/>
              <a:t>CCM App</a:t>
            </a:r>
          </a:p>
        </p:txBody>
      </p:sp>
      <p:sp>
        <p:nvSpPr>
          <p:cNvPr id="8" name="TextBox 7">
            <a:extLst>
              <a:ext uri="{FF2B5EF4-FFF2-40B4-BE49-F238E27FC236}">
                <a16:creationId xmlns:a16="http://schemas.microsoft.com/office/drawing/2014/main" id="{37FD8EA1-A2DE-B707-1C77-017739770C4F}"/>
              </a:ext>
            </a:extLst>
          </p:cNvPr>
          <p:cNvSpPr txBox="1"/>
          <p:nvPr/>
        </p:nvSpPr>
        <p:spPr>
          <a:xfrm>
            <a:off x="418910" y="4501308"/>
            <a:ext cx="1083951" cy="315727"/>
          </a:xfrm>
          <a:prstGeom prst="rect">
            <a:avLst/>
          </a:prstGeom>
          <a:noFill/>
        </p:spPr>
        <p:txBody>
          <a:bodyPr wrap="none" tIns="0" rtlCol="0">
            <a:spAutoFit/>
          </a:bodyPr>
          <a:lstStyle/>
          <a:p>
            <a:pPr marL="133350" indent="-133350">
              <a:lnSpc>
                <a:spcPct val="110000"/>
              </a:lnSpc>
              <a:spcBef>
                <a:spcPts val="312"/>
              </a:spcBef>
              <a:buFontTx/>
              <a:buChar char="-"/>
            </a:pPr>
            <a:r>
              <a:rPr lang="en-GB" sz="700" dirty="0"/>
              <a:t>M</a:t>
            </a:r>
            <a:r>
              <a:rPr lang="en-NL" sz="700" dirty="0"/>
              <a:t>ember registration</a:t>
            </a:r>
          </a:p>
          <a:p>
            <a:pPr marL="133350" indent="-133350">
              <a:lnSpc>
                <a:spcPct val="110000"/>
              </a:lnSpc>
              <a:spcBef>
                <a:spcPts val="312"/>
              </a:spcBef>
              <a:buFontTx/>
              <a:buChar char="-"/>
            </a:pPr>
            <a:r>
              <a:rPr lang="en-NL" sz="700" dirty="0"/>
              <a:t>Contribution</a:t>
            </a:r>
          </a:p>
        </p:txBody>
      </p:sp>
      <p:sp>
        <p:nvSpPr>
          <p:cNvPr id="9" name="Rectangle 8">
            <a:extLst>
              <a:ext uri="{FF2B5EF4-FFF2-40B4-BE49-F238E27FC236}">
                <a16:creationId xmlns:a16="http://schemas.microsoft.com/office/drawing/2014/main" id="{2DA3347C-FD4A-D537-132E-F7BC8088855A}"/>
              </a:ext>
            </a:extLst>
          </p:cNvPr>
          <p:cNvSpPr/>
          <p:nvPr/>
        </p:nvSpPr>
        <p:spPr>
          <a:xfrm>
            <a:off x="2573216" y="3923302"/>
            <a:ext cx="716002" cy="4833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NL" sz="1100" dirty="0"/>
              <a:t>Meds</a:t>
            </a:r>
          </a:p>
        </p:txBody>
      </p:sp>
      <p:pic>
        <p:nvPicPr>
          <p:cNvPr id="11" name="Picture 10">
            <a:extLst>
              <a:ext uri="{FF2B5EF4-FFF2-40B4-BE49-F238E27FC236}">
                <a16:creationId xmlns:a16="http://schemas.microsoft.com/office/drawing/2014/main" id="{B3B743E1-E6AD-CC49-37AD-52548D1A6F7B}"/>
              </a:ext>
            </a:extLst>
          </p:cNvPr>
          <p:cNvPicPr>
            <a:picLocks noChangeAspect="1"/>
          </p:cNvPicPr>
          <p:nvPr/>
        </p:nvPicPr>
        <p:blipFill>
          <a:blip r:embed="rId16">
            <a:duotone>
              <a:prstClr val="black"/>
              <a:schemeClr val="tx2">
                <a:tint val="45000"/>
                <a:satMod val="400000"/>
              </a:schemeClr>
            </a:duotone>
          </a:blip>
          <a:stretch>
            <a:fillRect/>
          </a:stretch>
        </p:blipFill>
        <p:spPr>
          <a:xfrm>
            <a:off x="2333346" y="1591505"/>
            <a:ext cx="394003" cy="394003"/>
          </a:xfrm>
          <a:prstGeom prst="rect">
            <a:avLst/>
          </a:prstGeom>
        </p:spPr>
      </p:pic>
      <p:sp>
        <p:nvSpPr>
          <p:cNvPr id="12" name="TextBox 11">
            <a:extLst>
              <a:ext uri="{FF2B5EF4-FFF2-40B4-BE49-F238E27FC236}">
                <a16:creationId xmlns:a16="http://schemas.microsoft.com/office/drawing/2014/main" id="{2217490A-9226-BBFA-D50B-BF6EF21ABD1B}"/>
              </a:ext>
            </a:extLst>
          </p:cNvPr>
          <p:cNvSpPr txBox="1"/>
          <p:nvPr/>
        </p:nvSpPr>
        <p:spPr>
          <a:xfrm>
            <a:off x="2076777" y="1917720"/>
            <a:ext cx="907143" cy="338554"/>
          </a:xfrm>
          <a:prstGeom prst="rect">
            <a:avLst/>
          </a:prstGeom>
          <a:noFill/>
        </p:spPr>
        <p:txBody>
          <a:bodyPr wrap="square">
            <a:spAutoFit/>
          </a:bodyPr>
          <a:lstStyle/>
          <a:p>
            <a:pPr algn="ctr"/>
            <a:r>
              <a:rPr lang="en-NL" sz="800" b="1" dirty="0"/>
              <a:t>Shared health record</a:t>
            </a:r>
          </a:p>
        </p:txBody>
      </p:sp>
      <p:cxnSp>
        <p:nvCxnSpPr>
          <p:cNvPr id="27" name="Straight Arrow Connector 26">
            <a:extLst>
              <a:ext uri="{FF2B5EF4-FFF2-40B4-BE49-F238E27FC236}">
                <a16:creationId xmlns:a16="http://schemas.microsoft.com/office/drawing/2014/main" id="{FD4B37FF-C15D-D64E-3BA1-91C866735863}"/>
              </a:ext>
            </a:extLst>
          </p:cNvPr>
          <p:cNvCxnSpPr>
            <a:stCxn id="4" idx="3"/>
            <a:endCxn id="9" idx="1"/>
          </p:cNvCxnSpPr>
          <p:nvPr/>
        </p:nvCxnSpPr>
        <p:spPr>
          <a:xfrm>
            <a:off x="1212546" y="4164965"/>
            <a:ext cx="1360670" cy="0"/>
          </a:xfrm>
          <a:prstGeom prst="straightConnector1">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1CEB20D-C83F-D5E6-BDCC-7E7EB3E2F6A6}"/>
              </a:ext>
            </a:extLst>
          </p:cNvPr>
          <p:cNvCxnSpPr>
            <a:cxnSpLocks/>
            <a:stCxn id="4" idx="0"/>
            <a:endCxn id="12" idx="2"/>
          </p:cNvCxnSpPr>
          <p:nvPr/>
        </p:nvCxnSpPr>
        <p:spPr>
          <a:xfrm flipV="1">
            <a:off x="854545" y="2256274"/>
            <a:ext cx="1675804" cy="166702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B9BDD9B-E186-F35F-0072-0B6A6F98C829}"/>
              </a:ext>
            </a:extLst>
          </p:cNvPr>
          <p:cNvCxnSpPr>
            <a:cxnSpLocks/>
            <a:stCxn id="9" idx="0"/>
            <a:endCxn id="12" idx="2"/>
          </p:cNvCxnSpPr>
          <p:nvPr/>
        </p:nvCxnSpPr>
        <p:spPr>
          <a:xfrm flipH="1" flipV="1">
            <a:off x="2530349" y="2256274"/>
            <a:ext cx="400868" cy="166702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10FE111-99D8-85BE-F51C-1701F2E6D684}"/>
              </a:ext>
            </a:extLst>
          </p:cNvPr>
          <p:cNvSpPr txBox="1"/>
          <p:nvPr/>
        </p:nvSpPr>
        <p:spPr>
          <a:xfrm>
            <a:off x="5228948" y="1128948"/>
            <a:ext cx="3648722" cy="3345981"/>
          </a:xfrm>
          <a:prstGeom prst="rect">
            <a:avLst/>
          </a:prstGeom>
          <a:noFill/>
        </p:spPr>
        <p:txBody>
          <a:bodyPr wrap="square" tIns="0" rtlCol="0">
            <a:spAutoFit/>
          </a:bodyPr>
          <a:lstStyle/>
          <a:p>
            <a:pPr>
              <a:lnSpc>
                <a:spcPct val="110000"/>
              </a:lnSpc>
              <a:spcBef>
                <a:spcPts val="312"/>
              </a:spcBef>
            </a:pPr>
            <a:r>
              <a:rPr lang="en-NL" sz="1400" b="1" dirty="0"/>
              <a:t>Point for discussion CCM programme</a:t>
            </a:r>
            <a:br>
              <a:rPr lang="en-NL" sz="1400" b="1" dirty="0"/>
            </a:br>
            <a:r>
              <a:rPr lang="en-NL" sz="1400" b="1" dirty="0"/>
              <a:t>(details in next slides)</a:t>
            </a:r>
          </a:p>
          <a:p>
            <a:pPr>
              <a:lnSpc>
                <a:spcPct val="110000"/>
              </a:lnSpc>
              <a:spcBef>
                <a:spcPts val="312"/>
              </a:spcBef>
            </a:pPr>
            <a:endParaRPr lang="en-NL" sz="1400" dirty="0"/>
          </a:p>
          <a:p>
            <a:pPr marL="342900" indent="-342900">
              <a:lnSpc>
                <a:spcPct val="110000"/>
              </a:lnSpc>
              <a:spcBef>
                <a:spcPts val="312"/>
              </a:spcBef>
              <a:buFont typeface="+mj-lt"/>
              <a:buAutoNum type="arabicPeriod"/>
            </a:pPr>
            <a:r>
              <a:rPr lang="en-NL" sz="1400" dirty="0"/>
              <a:t>Detail main process and data flow between CCM app and Meds</a:t>
            </a:r>
          </a:p>
          <a:p>
            <a:pPr marL="342900" indent="-342900">
              <a:lnSpc>
                <a:spcPct val="110000"/>
              </a:lnSpc>
              <a:spcBef>
                <a:spcPts val="312"/>
              </a:spcBef>
              <a:buFont typeface="+mj-lt"/>
              <a:buAutoNum type="arabicPeriod"/>
            </a:pPr>
            <a:endParaRPr lang="en-NL" sz="1400" dirty="0"/>
          </a:p>
          <a:p>
            <a:pPr marL="342900" indent="-342900">
              <a:lnSpc>
                <a:spcPct val="110000"/>
              </a:lnSpc>
              <a:spcBef>
                <a:spcPts val="312"/>
              </a:spcBef>
              <a:buFont typeface="+mj-lt"/>
              <a:buAutoNum type="arabicPeriod"/>
            </a:pPr>
            <a:r>
              <a:rPr lang="en-NL" sz="1400" dirty="0"/>
              <a:t>Evaluate </a:t>
            </a:r>
            <a:r>
              <a:rPr lang="en-GB" sz="1400" dirty="0"/>
              <a:t>w</a:t>
            </a:r>
            <a:r>
              <a:rPr lang="en-NL" sz="1400" dirty="0"/>
              <a:t>hether we want to continu with homebuild app, or restart with FHIR native framework</a:t>
            </a:r>
          </a:p>
          <a:p>
            <a:pPr marL="342900" indent="-342900">
              <a:lnSpc>
                <a:spcPct val="110000"/>
              </a:lnSpc>
              <a:spcBef>
                <a:spcPts val="312"/>
              </a:spcBef>
              <a:buFont typeface="+mj-lt"/>
              <a:buAutoNum type="arabicPeriod"/>
            </a:pPr>
            <a:endParaRPr lang="en-NL" sz="1400" dirty="0"/>
          </a:p>
          <a:p>
            <a:pPr marL="342900" indent="-342900">
              <a:lnSpc>
                <a:spcPct val="110000"/>
              </a:lnSpc>
              <a:spcBef>
                <a:spcPts val="312"/>
              </a:spcBef>
              <a:buFont typeface="+mj-lt"/>
              <a:buAutoNum type="arabicPeriod"/>
            </a:pPr>
            <a:r>
              <a:rPr lang="en-NL" sz="1400" dirty="0"/>
              <a:t>Define data that will be pushed to shared health record to start building International Patient Summary (IPS) record</a:t>
            </a:r>
          </a:p>
        </p:txBody>
      </p:sp>
    </p:spTree>
    <p:extLst>
      <p:ext uri="{BB962C8B-B14F-4D97-AF65-F5344CB8AC3E}">
        <p14:creationId xmlns:p14="http://schemas.microsoft.com/office/powerpoint/2010/main" val="19840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33680A7-1F43-9341-1090-35B094AA7252}"/>
              </a:ext>
            </a:extLst>
          </p:cNvPr>
          <p:cNvSpPr>
            <a:spLocks noGrp="1"/>
          </p:cNvSpPr>
          <p:nvPr>
            <p:ph type="title"/>
          </p:nvPr>
        </p:nvSpPr>
        <p:spPr/>
        <p:txBody>
          <a:bodyPr/>
          <a:lstStyle/>
          <a:p>
            <a:r>
              <a:rPr lang="en-NL" dirty="0"/>
              <a:t>Going from our WHY to the </a:t>
            </a:r>
            <a:r>
              <a:rPr lang="en-NL" dirty="0">
                <a:solidFill>
                  <a:schemeClr val="accent3"/>
                </a:solidFill>
              </a:rPr>
              <a:t>HOW</a:t>
            </a:r>
            <a:r>
              <a:rPr lang="en-NL" dirty="0"/>
              <a:t> and the </a:t>
            </a:r>
            <a:r>
              <a:rPr lang="en-NL" dirty="0">
                <a:solidFill>
                  <a:schemeClr val="accent3"/>
                </a:solidFill>
              </a:rPr>
              <a:t>WHAT</a:t>
            </a:r>
          </a:p>
        </p:txBody>
      </p:sp>
      <p:pic>
        <p:nvPicPr>
          <p:cNvPr id="1026" name="Picture 2" descr="De Golden Circle van Simon Sinek: over de WHY van je merk - EURIB">
            <a:extLst>
              <a:ext uri="{FF2B5EF4-FFF2-40B4-BE49-F238E27FC236}">
                <a16:creationId xmlns:a16="http://schemas.microsoft.com/office/drawing/2014/main" id="{4CFA2084-9E08-FD8A-10CB-84CF2826D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42" y="1321230"/>
            <a:ext cx="3156404" cy="2501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a:extLst>
              <a:ext uri="{FF2B5EF4-FFF2-40B4-BE49-F238E27FC236}">
                <a16:creationId xmlns:a16="http://schemas.microsoft.com/office/drawing/2014/main" id="{C46E6001-3FCC-97FE-0C9D-03EB3AEDA5F1}"/>
              </a:ext>
            </a:extLst>
          </p:cNvPr>
          <p:cNvSpPr>
            <a:spLocks noGrp="1"/>
          </p:cNvSpPr>
          <p:nvPr>
            <p:ph type="body" sz="quarter" idx="12"/>
          </p:nvPr>
        </p:nvSpPr>
        <p:spPr>
          <a:xfrm>
            <a:off x="3017458" y="1058511"/>
            <a:ext cx="6007100" cy="3507570"/>
          </a:xfrm>
        </p:spPr>
        <p:txBody>
          <a:bodyPr/>
          <a:lstStyle/>
          <a:p>
            <a:r>
              <a:rPr lang="en-NL" b="1" dirty="0"/>
              <a:t>WHY</a:t>
            </a:r>
          </a:p>
          <a:p>
            <a:pPr marL="184150" indent="-184150">
              <a:buFont typeface="Arial" panose="020B0604020202020204" pitchFamily="34" charset="0"/>
              <a:buChar char="•"/>
            </a:pPr>
            <a:r>
              <a:rPr lang="en-GB" dirty="0">
                <a:solidFill>
                  <a:srgbClr val="00548E"/>
                </a:solidFill>
                <a:effectLst/>
                <a:latin typeface="Calibri" panose="020F0502020204030204" pitchFamily="34" charset="0"/>
              </a:rPr>
              <a:t>We decided to create value by aiming for a </a:t>
            </a:r>
            <a:r>
              <a:rPr lang="en-GB" b="1" dirty="0">
                <a:solidFill>
                  <a:srgbClr val="00548E"/>
                </a:solidFill>
                <a:effectLst/>
                <a:latin typeface="Calibri" panose="020F0502020204030204" pitchFamily="34" charset="0"/>
              </a:rPr>
              <a:t>paradigm shift </a:t>
            </a:r>
            <a:endParaRPr lang="en-GB" dirty="0">
              <a:solidFill>
                <a:srgbClr val="919396"/>
              </a:solidFill>
              <a:effectLst/>
              <a:latin typeface="ArialMT"/>
            </a:endParaRPr>
          </a:p>
          <a:p>
            <a:pPr marL="184150" indent="-184150">
              <a:buFont typeface="Arial" panose="020B0604020202020204" pitchFamily="34" charset="0"/>
              <a:buChar char="•"/>
            </a:pPr>
            <a:r>
              <a:rPr lang="en-GB" b="1" dirty="0">
                <a:solidFill>
                  <a:srgbClr val="00548E"/>
                </a:solidFill>
                <a:effectLst/>
                <a:latin typeface="Calibri" panose="020F0502020204030204" pitchFamily="34" charset="0"/>
              </a:rPr>
              <a:t>Digital health and personal data </a:t>
            </a:r>
            <a:r>
              <a:rPr lang="en-GB" dirty="0">
                <a:solidFill>
                  <a:srgbClr val="00548E"/>
                </a:solidFill>
                <a:effectLst/>
                <a:latin typeface="Calibri" panose="020F0502020204030204" pitchFamily="34" charset="0"/>
              </a:rPr>
              <a:t>are central to the paradigm </a:t>
            </a:r>
            <a:endParaRPr lang="en-GB" dirty="0">
              <a:solidFill>
                <a:srgbClr val="919396"/>
              </a:solidFill>
              <a:effectLst/>
              <a:latin typeface="ArialMT"/>
            </a:endParaRPr>
          </a:p>
          <a:p>
            <a:pPr marL="184150" indent="-184150">
              <a:buFont typeface="Arial" panose="020B0604020202020204" pitchFamily="34" charset="0"/>
              <a:buChar char="•"/>
            </a:pPr>
            <a:r>
              <a:rPr lang="en-GB" dirty="0">
                <a:solidFill>
                  <a:srgbClr val="00548E"/>
                </a:solidFill>
                <a:effectLst/>
                <a:latin typeface="Calibri" panose="020F0502020204030204" pitchFamily="34" charset="0"/>
              </a:rPr>
              <a:t>Our strategy is to focus on </a:t>
            </a:r>
            <a:r>
              <a:rPr lang="en-GB" b="1" dirty="0">
                <a:solidFill>
                  <a:srgbClr val="00548E"/>
                </a:solidFill>
                <a:effectLst/>
                <a:latin typeface="Calibri" panose="020F0502020204030204" pitchFamily="34" charset="0"/>
              </a:rPr>
              <a:t>patient groups and care providers</a:t>
            </a:r>
            <a:r>
              <a:rPr lang="en-GB" sz="1800" b="1" dirty="0">
                <a:solidFill>
                  <a:srgbClr val="00548E"/>
                </a:solidFill>
                <a:effectLst/>
                <a:latin typeface="Calibri" panose="020F0502020204030204" pitchFamily="34" charset="0"/>
              </a:rPr>
              <a:t> </a:t>
            </a:r>
            <a:endParaRPr lang="en-GB" sz="1800" dirty="0">
              <a:solidFill>
                <a:srgbClr val="919396"/>
              </a:solidFill>
              <a:effectLst/>
              <a:latin typeface="ArialMT"/>
            </a:endParaRPr>
          </a:p>
          <a:p>
            <a:endParaRPr lang="en-NL" b="1" dirty="0"/>
          </a:p>
          <a:p>
            <a:r>
              <a:rPr lang="en-NL" b="1" dirty="0"/>
              <a:t>HOW</a:t>
            </a:r>
          </a:p>
          <a:p>
            <a:pPr marL="285750" indent="-285750">
              <a:buFont typeface="Arial" panose="020B0604020202020204" pitchFamily="34" charset="0"/>
              <a:buChar char="•"/>
            </a:pPr>
            <a:r>
              <a:rPr lang="en-GB" dirty="0">
                <a:solidFill>
                  <a:srgbClr val="00548E"/>
                </a:solidFill>
                <a:effectLst/>
                <a:latin typeface="Calibri" panose="020F0502020204030204" pitchFamily="34" charset="0"/>
              </a:rPr>
              <a:t>Use </a:t>
            </a:r>
            <a:r>
              <a:rPr lang="en-GB" b="1" dirty="0">
                <a:solidFill>
                  <a:srgbClr val="00548E"/>
                </a:solidFill>
                <a:latin typeface="Calibri" panose="020F0502020204030204" pitchFamily="34" charset="0"/>
              </a:rPr>
              <a:t>“Health </a:t>
            </a:r>
            <a:r>
              <a:rPr lang="en-GB" b="1" dirty="0">
                <a:solidFill>
                  <a:srgbClr val="00548E"/>
                </a:solidFill>
                <a:effectLst/>
                <a:latin typeface="Calibri" panose="020F0502020204030204" pitchFamily="34" charset="0"/>
              </a:rPr>
              <a:t>Dat</a:t>
            </a:r>
            <a:r>
              <a:rPr lang="en-GB" b="1" dirty="0">
                <a:solidFill>
                  <a:srgbClr val="00548E"/>
                </a:solidFill>
                <a:latin typeface="Calibri" panose="020F0502020204030204" pitchFamily="34" charset="0"/>
              </a:rPr>
              <a:t>a Commons” </a:t>
            </a:r>
            <a:r>
              <a:rPr lang="en-GB" dirty="0">
                <a:solidFill>
                  <a:srgbClr val="00548E"/>
                </a:solidFill>
                <a:latin typeface="Calibri" panose="020F0502020204030204" pitchFamily="34" charset="0"/>
              </a:rPr>
              <a:t>(working title) </a:t>
            </a:r>
            <a:r>
              <a:rPr lang="en-GB" dirty="0">
                <a:solidFill>
                  <a:srgbClr val="00548E"/>
                </a:solidFill>
                <a:effectLst/>
                <a:latin typeface="Calibri" panose="020F0502020204030204" pitchFamily="34" charset="0"/>
              </a:rPr>
              <a:t>framework for</a:t>
            </a:r>
            <a:br>
              <a:rPr lang="en-GB" dirty="0">
                <a:solidFill>
                  <a:srgbClr val="00548E"/>
                </a:solidFill>
                <a:effectLst/>
                <a:latin typeface="Calibri" panose="020F0502020204030204" pitchFamily="34" charset="0"/>
              </a:rPr>
            </a:br>
            <a:r>
              <a:rPr lang="en-GB" dirty="0">
                <a:solidFill>
                  <a:srgbClr val="00548E"/>
                </a:solidFill>
                <a:effectLst/>
                <a:latin typeface="Calibri" panose="020F0502020204030204" pitchFamily="34" charset="0"/>
              </a:rPr>
              <a:t>standard</a:t>
            </a:r>
            <a:r>
              <a:rPr lang="en-GB" dirty="0">
                <a:solidFill>
                  <a:srgbClr val="00548E"/>
                </a:solidFill>
                <a:latin typeface="Calibri" panose="020F0502020204030204" pitchFamily="34" charset="0"/>
              </a:rPr>
              <a:t>s-</a:t>
            </a:r>
            <a:r>
              <a:rPr lang="en-GB" dirty="0">
                <a:solidFill>
                  <a:srgbClr val="00548E"/>
                </a:solidFill>
                <a:effectLst/>
                <a:latin typeface="Calibri" panose="020F0502020204030204" pitchFamily="34" charset="0"/>
              </a:rPr>
              <a:t>based implementation of demonstrators</a:t>
            </a:r>
          </a:p>
          <a:p>
            <a:pPr marL="285750" indent="-285750">
              <a:buFont typeface="Arial" panose="020B0604020202020204" pitchFamily="34" charset="0"/>
              <a:buChar char="•"/>
            </a:pPr>
            <a:endParaRPr lang="en-GB" dirty="0">
              <a:solidFill>
                <a:srgbClr val="00548E"/>
              </a:solidFill>
              <a:latin typeface="Calibri" panose="020F0502020204030204" pitchFamily="34" charset="0"/>
            </a:endParaRPr>
          </a:p>
          <a:p>
            <a:r>
              <a:rPr lang="en-GB" b="1" dirty="0">
                <a:solidFill>
                  <a:srgbClr val="00548E"/>
                </a:solidFill>
                <a:effectLst/>
                <a:latin typeface="Calibri" panose="020F0502020204030204" pitchFamily="34" charset="0"/>
              </a:rPr>
              <a:t>WHAT</a:t>
            </a:r>
            <a:endParaRPr lang="en-GB" b="1" dirty="0">
              <a:solidFill>
                <a:srgbClr val="919396"/>
              </a:solidFill>
              <a:effectLst/>
              <a:latin typeface="ArialMT"/>
            </a:endParaRPr>
          </a:p>
          <a:p>
            <a:pPr marL="285750" indent="-285750">
              <a:buFont typeface="Arial" panose="020B0604020202020204" pitchFamily="34" charset="0"/>
              <a:buChar char="•"/>
            </a:pPr>
            <a:r>
              <a:rPr lang="en-NL" dirty="0"/>
              <a:t>Specify </a:t>
            </a:r>
            <a:r>
              <a:rPr lang="en-NL" b="1" dirty="0"/>
              <a:t>components, partners </a:t>
            </a:r>
            <a:r>
              <a:rPr lang="en-NL" dirty="0"/>
              <a:t>and </a:t>
            </a:r>
            <a:r>
              <a:rPr lang="en-NL" b="1" dirty="0"/>
              <a:t>business model</a:t>
            </a:r>
            <a:r>
              <a:rPr lang="en-NL" dirty="0"/>
              <a:t> for each project within framework</a:t>
            </a:r>
          </a:p>
        </p:txBody>
      </p:sp>
    </p:spTree>
    <p:extLst>
      <p:ext uri="{BB962C8B-B14F-4D97-AF65-F5344CB8AC3E}">
        <p14:creationId xmlns:p14="http://schemas.microsoft.com/office/powerpoint/2010/main" val="3796788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3AD-3AD7-D860-673D-DDBA7CFA4DD9}"/>
              </a:ext>
            </a:extLst>
          </p:cNvPr>
          <p:cNvSpPr>
            <a:spLocks noGrp="1"/>
          </p:cNvSpPr>
          <p:nvPr>
            <p:ph type="body" sz="quarter" idx="12"/>
          </p:nvPr>
        </p:nvSpPr>
        <p:spPr/>
        <p:txBody>
          <a:bodyPr/>
          <a:lstStyle/>
          <a:p>
            <a:pPr marL="285750" indent="-285750">
              <a:buFontTx/>
              <a:buChar char="-"/>
            </a:pPr>
            <a:r>
              <a:rPr lang="en-NL" dirty="0"/>
              <a:t>FHIR has different resources to support medication-related workflow including billing. Note, however, these resources are still in draft stage so we can be pragmatic here</a:t>
            </a:r>
          </a:p>
          <a:p>
            <a:pPr marL="558800" lvl="1" indent="-285750">
              <a:buFontTx/>
              <a:buChar char="-"/>
            </a:pPr>
            <a:r>
              <a:rPr lang="en-GB" dirty="0">
                <a:hlinkClick r:id="rId2"/>
              </a:rPr>
              <a:t>MedicationDispense resource</a:t>
            </a:r>
            <a:endParaRPr lang="en-GB" dirty="0"/>
          </a:p>
          <a:p>
            <a:pPr marL="558800" lvl="1" indent="-285750">
              <a:buFontTx/>
              <a:buChar char="-"/>
            </a:pPr>
            <a:r>
              <a:rPr lang="en-GB" dirty="0">
                <a:hlinkClick r:id="rId3"/>
              </a:rPr>
              <a:t>ChargeItem resource</a:t>
            </a:r>
            <a:endParaRPr lang="en-NL" dirty="0"/>
          </a:p>
          <a:p>
            <a:pPr marL="558800" lvl="1" indent="-285750">
              <a:buFontTx/>
              <a:buChar char="-"/>
            </a:pPr>
            <a:endParaRPr lang="en-NL" dirty="0"/>
          </a:p>
          <a:p>
            <a:pPr marL="285750" indent="-285750">
              <a:buFontTx/>
              <a:buChar char="-"/>
            </a:pPr>
            <a:r>
              <a:rPr lang="en-NL" dirty="0"/>
              <a:t>We need a Product Catalogue Terminology Service to uniquely identify which medication has been dispensed</a:t>
            </a:r>
          </a:p>
          <a:p>
            <a:pPr marL="285750" indent="-285750">
              <a:buFontTx/>
              <a:buChar char="-"/>
            </a:pPr>
            <a:endParaRPr lang="en-NL" dirty="0"/>
          </a:p>
          <a:p>
            <a:pPr marL="285750" indent="-285750">
              <a:buFontTx/>
              <a:buChar char="-"/>
            </a:pPr>
            <a:endParaRPr lang="en-NL" dirty="0"/>
          </a:p>
        </p:txBody>
      </p:sp>
      <p:sp>
        <p:nvSpPr>
          <p:cNvPr id="3" name="Title 2">
            <a:extLst>
              <a:ext uri="{FF2B5EF4-FFF2-40B4-BE49-F238E27FC236}">
                <a16:creationId xmlns:a16="http://schemas.microsoft.com/office/drawing/2014/main" id="{B6659B10-B6C3-6007-2EFF-01B5A448BCD6}"/>
              </a:ext>
            </a:extLst>
          </p:cNvPr>
          <p:cNvSpPr>
            <a:spLocks noGrp="1"/>
          </p:cNvSpPr>
          <p:nvPr>
            <p:ph type="title"/>
          </p:nvPr>
        </p:nvSpPr>
        <p:spPr/>
        <p:txBody>
          <a:bodyPr/>
          <a:lstStyle/>
          <a:p>
            <a:r>
              <a:rPr lang="en-NL" sz="1600" dirty="0"/>
              <a:t>1. Detail main process and data flow between CCM app and Meds</a:t>
            </a:r>
            <a:endParaRPr lang="en-NL" dirty="0"/>
          </a:p>
        </p:txBody>
      </p:sp>
    </p:spTree>
    <p:extLst>
      <p:ext uri="{BB962C8B-B14F-4D97-AF65-F5344CB8AC3E}">
        <p14:creationId xmlns:p14="http://schemas.microsoft.com/office/powerpoint/2010/main" val="3239648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362F01-035A-388D-3474-C58CE693EF4B}"/>
              </a:ext>
            </a:extLst>
          </p:cNvPr>
          <p:cNvSpPr>
            <a:spLocks noGrp="1"/>
          </p:cNvSpPr>
          <p:nvPr>
            <p:ph type="body" sz="quarter" idx="12"/>
          </p:nvPr>
        </p:nvSpPr>
        <p:spPr/>
        <p:txBody>
          <a:bodyPr/>
          <a:lstStyle/>
          <a:p>
            <a:r>
              <a:rPr lang="en-NL" dirty="0"/>
              <a:t>Option: </a:t>
            </a:r>
            <a:r>
              <a:rPr lang="en-NL" dirty="0">
                <a:hlinkClick r:id="rId2"/>
              </a:rPr>
              <a:t>OpenSRP</a:t>
            </a:r>
            <a:endParaRPr lang="en-NL" dirty="0"/>
          </a:p>
          <a:p>
            <a:pPr marL="285750" indent="-285750">
              <a:buFontTx/>
              <a:buChar char="-"/>
            </a:pPr>
            <a:r>
              <a:rPr lang="en-NL" dirty="0"/>
              <a:t>Kotlin Android app framework built on Google FHIR SDK</a:t>
            </a:r>
          </a:p>
          <a:p>
            <a:pPr marL="285750" indent="-285750">
              <a:buFontTx/>
              <a:buChar char="-"/>
            </a:pPr>
            <a:r>
              <a:rPr lang="en-NL" dirty="0"/>
              <a:t>To investigate: does it have USSD functionality?</a:t>
            </a:r>
          </a:p>
          <a:p>
            <a:pPr marL="285750" indent="-285750">
              <a:buFontTx/>
              <a:buChar char="-"/>
            </a:pPr>
            <a:endParaRPr lang="en-NL" dirty="0"/>
          </a:p>
          <a:p>
            <a:r>
              <a:rPr lang="en-NL" dirty="0"/>
              <a:t>Option: </a:t>
            </a:r>
            <a:r>
              <a:rPr lang="en-NL" dirty="0">
                <a:hlinkClick r:id="rId3"/>
              </a:rPr>
              <a:t>Community Health Toolkit</a:t>
            </a:r>
            <a:endParaRPr lang="en-NL" dirty="0"/>
          </a:p>
          <a:p>
            <a:pPr marL="285750" indent="-285750">
              <a:buFontTx/>
              <a:buChar char="-"/>
            </a:pPr>
            <a:r>
              <a:rPr lang="en-NL" dirty="0"/>
              <a:t>Seems more tailored/relevant for CCM app</a:t>
            </a:r>
          </a:p>
          <a:p>
            <a:pPr marL="285750" indent="-285750">
              <a:buFontTx/>
              <a:buChar char="-"/>
            </a:pPr>
            <a:r>
              <a:rPr lang="en-NL" dirty="0"/>
              <a:t>Has USSD functionality</a:t>
            </a:r>
          </a:p>
          <a:p>
            <a:pPr marL="285750" indent="-285750">
              <a:buFontTx/>
              <a:buChar char="-"/>
            </a:pPr>
            <a:r>
              <a:rPr lang="en-NL" dirty="0"/>
              <a:t>Downside: not FHIR native, needs translator (</a:t>
            </a:r>
            <a:r>
              <a:rPr lang="en-NL" dirty="0">
                <a:hlinkClick r:id="rId4"/>
              </a:rPr>
              <a:t>link</a:t>
            </a:r>
            <a:r>
              <a:rPr lang="en-NL" dirty="0"/>
              <a:t>)</a:t>
            </a:r>
          </a:p>
          <a:p>
            <a:endParaRPr lang="en-NL" dirty="0"/>
          </a:p>
        </p:txBody>
      </p:sp>
      <p:sp>
        <p:nvSpPr>
          <p:cNvPr id="3" name="Title 2">
            <a:extLst>
              <a:ext uri="{FF2B5EF4-FFF2-40B4-BE49-F238E27FC236}">
                <a16:creationId xmlns:a16="http://schemas.microsoft.com/office/drawing/2014/main" id="{AA717586-F3E3-96CA-B5E2-EC79BD642770}"/>
              </a:ext>
            </a:extLst>
          </p:cNvPr>
          <p:cNvSpPr>
            <a:spLocks noGrp="1"/>
          </p:cNvSpPr>
          <p:nvPr>
            <p:ph type="title"/>
          </p:nvPr>
        </p:nvSpPr>
        <p:spPr/>
        <p:txBody>
          <a:bodyPr/>
          <a:lstStyle/>
          <a:p>
            <a:r>
              <a:rPr lang="en-NL" sz="1600" dirty="0"/>
              <a:t>2. Evaluate </a:t>
            </a:r>
            <a:r>
              <a:rPr lang="en-GB" sz="1600" dirty="0"/>
              <a:t>w</a:t>
            </a:r>
            <a:r>
              <a:rPr lang="en-NL" sz="1600" dirty="0"/>
              <a:t>hether we want to continu with homebuild app, or restart with FHIR native framework</a:t>
            </a:r>
            <a:endParaRPr lang="en-NL" dirty="0"/>
          </a:p>
        </p:txBody>
      </p:sp>
    </p:spTree>
    <p:extLst>
      <p:ext uri="{BB962C8B-B14F-4D97-AF65-F5344CB8AC3E}">
        <p14:creationId xmlns:p14="http://schemas.microsoft.com/office/powerpoint/2010/main" val="1964445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20522F-93BC-C69A-D92E-37FA21FECDC2}"/>
              </a:ext>
            </a:extLst>
          </p:cNvPr>
          <p:cNvSpPr>
            <a:spLocks noGrp="1"/>
          </p:cNvSpPr>
          <p:nvPr>
            <p:ph type="title"/>
          </p:nvPr>
        </p:nvSpPr>
        <p:spPr/>
        <p:txBody>
          <a:bodyPr/>
          <a:lstStyle/>
          <a:p>
            <a:r>
              <a:rPr lang="en-NL" sz="1600" dirty="0"/>
              <a:t>3. Define data that will be pushed to shared health record to start building International Patient Summary (IPS) record</a:t>
            </a:r>
            <a:endParaRPr lang="en-NL" dirty="0"/>
          </a:p>
        </p:txBody>
      </p:sp>
      <p:pic>
        <p:nvPicPr>
          <p:cNvPr id="1026" name="Picture 2" descr="Figure 2: The IPS composition">
            <a:extLst>
              <a:ext uri="{FF2B5EF4-FFF2-40B4-BE49-F238E27FC236}">
                <a16:creationId xmlns:a16="http://schemas.microsoft.com/office/drawing/2014/main" id="{4B77995A-D02F-5DAD-D035-52ED99D3D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71" y="1377269"/>
            <a:ext cx="4565882" cy="26076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1F32BA-ED6D-E7C6-DE7F-8A6035F5A137}"/>
              </a:ext>
            </a:extLst>
          </p:cNvPr>
          <p:cNvSpPr txBox="1"/>
          <p:nvPr/>
        </p:nvSpPr>
        <p:spPr>
          <a:xfrm>
            <a:off x="5699464" y="1482571"/>
            <a:ext cx="2738761" cy="1463734"/>
          </a:xfrm>
          <a:prstGeom prst="rect">
            <a:avLst/>
          </a:prstGeom>
          <a:noFill/>
        </p:spPr>
        <p:txBody>
          <a:bodyPr wrap="square" tIns="0" rtlCol="0">
            <a:spAutoFit/>
          </a:bodyPr>
          <a:lstStyle/>
          <a:p>
            <a:pPr>
              <a:lnSpc>
                <a:spcPct val="110000"/>
              </a:lnSpc>
              <a:spcBef>
                <a:spcPts val="312"/>
              </a:spcBef>
            </a:pPr>
            <a:r>
              <a:rPr lang="en-GB" sz="1600" dirty="0"/>
              <a:t>Details: </a:t>
            </a:r>
            <a:r>
              <a:rPr lang="en-GB" sz="1600" dirty="0">
                <a:hlinkClick r:id="rId3"/>
              </a:rPr>
              <a:t>FHIR IPS</a:t>
            </a:r>
            <a:endParaRPr lang="en-GB" sz="1600" dirty="0"/>
          </a:p>
          <a:p>
            <a:pPr>
              <a:lnSpc>
                <a:spcPct val="110000"/>
              </a:lnSpc>
              <a:spcBef>
                <a:spcPts val="312"/>
              </a:spcBef>
            </a:pPr>
            <a:r>
              <a:rPr lang="en-GB" sz="1600" dirty="0"/>
              <a:t>Suggestion: push </a:t>
            </a:r>
            <a:r>
              <a:rPr lang="en-GB" sz="1600" b="1" dirty="0"/>
              <a:t>Medication Summary </a:t>
            </a:r>
            <a:r>
              <a:rPr lang="en-GB" sz="1600" dirty="0"/>
              <a:t>and </a:t>
            </a:r>
            <a:r>
              <a:rPr lang="en-GB" sz="1600" b="1" dirty="0"/>
              <a:t>Problem List</a:t>
            </a:r>
            <a:r>
              <a:rPr lang="en-GB" sz="1600" dirty="0"/>
              <a:t> to shared health record</a:t>
            </a:r>
          </a:p>
          <a:p>
            <a:pPr>
              <a:lnSpc>
                <a:spcPct val="110000"/>
              </a:lnSpc>
              <a:spcBef>
                <a:spcPts val="312"/>
              </a:spcBef>
            </a:pPr>
            <a:endParaRPr lang="en-NL" sz="1600" dirty="0"/>
          </a:p>
        </p:txBody>
      </p:sp>
    </p:spTree>
    <p:extLst>
      <p:ext uri="{BB962C8B-B14F-4D97-AF65-F5344CB8AC3E}">
        <p14:creationId xmlns:p14="http://schemas.microsoft.com/office/powerpoint/2010/main" val="1639088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804E0-5171-5B84-8044-3C9258FF5CAB}"/>
              </a:ext>
            </a:extLst>
          </p:cNvPr>
          <p:cNvSpPr>
            <a:spLocks noGrp="1"/>
          </p:cNvSpPr>
          <p:nvPr>
            <p:ph type="title"/>
          </p:nvPr>
        </p:nvSpPr>
        <p:spPr/>
        <p:txBody>
          <a:bodyPr/>
          <a:lstStyle/>
          <a:p>
            <a:r>
              <a:rPr lang="en-NL" dirty="0"/>
              <a:t>Appendix</a:t>
            </a:r>
          </a:p>
        </p:txBody>
      </p:sp>
    </p:spTree>
    <p:extLst>
      <p:ext uri="{BB962C8B-B14F-4D97-AF65-F5344CB8AC3E}">
        <p14:creationId xmlns:p14="http://schemas.microsoft.com/office/powerpoint/2010/main" val="1189138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B15DCC3-D11B-959B-0FB4-BC3108EF454A}"/>
              </a:ext>
            </a:extLst>
          </p:cNvPr>
          <p:cNvGraphicFramePr>
            <a:graphicFrameLocks noChangeAspect="1"/>
          </p:cNvGraphicFramePr>
          <p:nvPr>
            <p:custDataLst>
              <p:tags r:id="rId1"/>
            </p:custDataLst>
            <p:extLst>
              <p:ext uri="{D42A27DB-BD31-4B8C-83A1-F6EECF244321}">
                <p14:modId xmlns:p14="http://schemas.microsoft.com/office/powerpoint/2010/main" val="186315895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5B15DCC3-D11B-959B-0FB4-BC3108EF454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F10EECD-044D-40C6-B9A0-0C021AB8CC33}"/>
              </a:ext>
            </a:extLst>
          </p:cNvPr>
          <p:cNvSpPr>
            <a:spLocks noGrp="1"/>
          </p:cNvSpPr>
          <p:nvPr>
            <p:ph type="title"/>
          </p:nvPr>
        </p:nvSpPr>
        <p:spPr/>
        <p:txBody>
          <a:bodyPr vert="horz"/>
          <a:lstStyle/>
          <a:p>
            <a:pPr defTabSz="685800" eaLnBrk="1" fontAlgn="auto" hangingPunct="1">
              <a:spcBef>
                <a:spcPts val="0"/>
              </a:spcBef>
              <a:spcAft>
                <a:spcPts val="0"/>
              </a:spcAft>
            </a:pPr>
            <a:r>
              <a:rPr lang="en-US" dirty="0">
                <a:latin typeface="Calibri" panose="020F0502020204030204"/>
                <a:ea typeface="+mn-ea"/>
                <a:cs typeface="+mn-cs"/>
              </a:rPr>
              <a:t>McKinsey</a:t>
            </a:r>
            <a:r>
              <a:rPr lang="en-NL" dirty="0">
                <a:latin typeface="Calibri" panose="020F0502020204030204"/>
                <a:ea typeface="+mn-ea"/>
                <a:cs typeface="+mn-cs"/>
              </a:rPr>
              <a:t> sees virtual interactions and paperless data as the main drivers of efficiency gains in the coming 7 years</a:t>
            </a:r>
            <a:endParaRPr lang="en-US" dirty="0"/>
          </a:p>
        </p:txBody>
      </p:sp>
      <p:pic>
        <p:nvPicPr>
          <p:cNvPr id="18" name="Picture 17" descr="Timeline&#10;&#10;Description automatically generated with low confidence">
            <a:extLst>
              <a:ext uri="{FF2B5EF4-FFF2-40B4-BE49-F238E27FC236}">
                <a16:creationId xmlns:a16="http://schemas.microsoft.com/office/drawing/2014/main" id="{A84C7906-10EA-99FF-236C-EBC4F16F3C47}"/>
              </a:ext>
            </a:extLst>
          </p:cNvPr>
          <p:cNvPicPr>
            <a:picLocks noChangeAspect="1"/>
          </p:cNvPicPr>
          <p:nvPr/>
        </p:nvPicPr>
        <p:blipFill rotWithShape="1">
          <a:blip r:embed="rId5"/>
          <a:srcRect t="10717" b="51708"/>
          <a:stretch/>
        </p:blipFill>
        <p:spPr>
          <a:xfrm>
            <a:off x="381163" y="1581350"/>
            <a:ext cx="6599053" cy="2461846"/>
          </a:xfrm>
          <a:prstGeom prst="rect">
            <a:avLst/>
          </a:prstGeom>
        </p:spPr>
      </p:pic>
      <p:sp>
        <p:nvSpPr>
          <p:cNvPr id="34" name="TextBox 33">
            <a:extLst>
              <a:ext uri="{FF2B5EF4-FFF2-40B4-BE49-F238E27FC236}">
                <a16:creationId xmlns:a16="http://schemas.microsoft.com/office/drawing/2014/main" id="{DD50752F-030D-EF2C-6F23-56C533B79E48}"/>
              </a:ext>
            </a:extLst>
          </p:cNvPr>
          <p:cNvSpPr txBox="1"/>
          <p:nvPr/>
        </p:nvSpPr>
        <p:spPr>
          <a:xfrm>
            <a:off x="0" y="4900902"/>
            <a:ext cx="5705856" cy="215444"/>
          </a:xfrm>
          <a:prstGeom prst="rect">
            <a:avLst/>
          </a:prstGeom>
          <a:noFill/>
        </p:spPr>
        <p:txBody>
          <a:bodyPr wrap="square">
            <a:spAutoFit/>
          </a:bodyPr>
          <a:lstStyle/>
          <a:p>
            <a:r>
              <a:rPr lang="en-GB" sz="800" b="0" i="0" u="none" strike="noStrike" dirty="0">
                <a:solidFill>
                  <a:srgbClr val="333333"/>
                </a:solidFill>
                <a:effectLst/>
                <a:latin typeface="McKinsey Sans"/>
              </a:rPr>
              <a:t>“How digital tools could boost efficiency in African health systems”; </a:t>
            </a:r>
            <a:r>
              <a:rPr lang="en-GB" sz="800" b="0" i="0" u="none" strike="noStrike" dirty="0">
                <a:solidFill>
                  <a:srgbClr val="333333"/>
                </a:solidFill>
                <a:effectLst/>
                <a:latin typeface="McKinsey Sans"/>
                <a:hlinkClick r:id="rId6"/>
              </a:rPr>
              <a:t>www.McKinsey.com</a:t>
            </a:r>
            <a:r>
              <a:rPr lang="en-GB" sz="800" b="0" i="0" u="none" strike="noStrike" dirty="0">
                <a:solidFill>
                  <a:srgbClr val="333333"/>
                </a:solidFill>
                <a:effectLst/>
                <a:latin typeface="McKinsey Sans"/>
              </a:rPr>
              <a:t>; 2023</a:t>
            </a:r>
            <a:endParaRPr lang="en-GB" sz="800" dirty="0"/>
          </a:p>
        </p:txBody>
      </p:sp>
      <p:sp>
        <p:nvSpPr>
          <p:cNvPr id="35" name="TextBox 34">
            <a:extLst>
              <a:ext uri="{FF2B5EF4-FFF2-40B4-BE49-F238E27FC236}">
                <a16:creationId xmlns:a16="http://schemas.microsoft.com/office/drawing/2014/main" id="{92B7C019-CA86-1728-7CA5-17CA05A08DF9}"/>
              </a:ext>
            </a:extLst>
          </p:cNvPr>
          <p:cNvSpPr txBox="1"/>
          <p:nvPr/>
        </p:nvSpPr>
        <p:spPr>
          <a:xfrm>
            <a:off x="7482630" y="2812273"/>
            <a:ext cx="1450355" cy="848502"/>
          </a:xfrm>
          <a:prstGeom prst="rect">
            <a:avLst/>
          </a:prstGeom>
          <a:solidFill>
            <a:schemeClr val="accent6">
              <a:lumMod val="40000"/>
              <a:lumOff val="60000"/>
            </a:schemeClr>
          </a:solidFill>
        </p:spPr>
        <p:txBody>
          <a:bodyPr wrap="square" tIns="0" rtlCol="0">
            <a:spAutoFit/>
          </a:bodyPr>
          <a:lstStyle/>
          <a:p>
            <a:pPr algn="ctr">
              <a:lnSpc>
                <a:spcPct val="110000"/>
              </a:lnSpc>
              <a:spcBef>
                <a:spcPts val="312"/>
              </a:spcBef>
            </a:pPr>
            <a:r>
              <a:rPr lang="en-GB" sz="1200" b="1" dirty="0"/>
              <a:t>62-73% of all efficiency gains are in these 2 categories</a:t>
            </a:r>
          </a:p>
        </p:txBody>
      </p:sp>
      <p:sp>
        <p:nvSpPr>
          <p:cNvPr id="19" name="Right Brace 18">
            <a:extLst>
              <a:ext uri="{FF2B5EF4-FFF2-40B4-BE49-F238E27FC236}">
                <a16:creationId xmlns:a16="http://schemas.microsoft.com/office/drawing/2014/main" id="{1518119A-ADE3-7220-EB90-D9A1D584B4A6}"/>
              </a:ext>
            </a:extLst>
          </p:cNvPr>
          <p:cNvSpPr/>
          <p:nvPr/>
        </p:nvSpPr>
        <p:spPr>
          <a:xfrm>
            <a:off x="7080698" y="2190541"/>
            <a:ext cx="301451" cy="1852655"/>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13705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288F1A-B2AC-62E5-4D6C-550DD35F6946}"/>
              </a:ext>
            </a:extLst>
          </p:cNvPr>
          <p:cNvGraphicFramePr>
            <a:graphicFrameLocks noChangeAspect="1"/>
          </p:cNvGraphicFramePr>
          <p:nvPr>
            <p:custDataLst>
              <p:tags r:id="rId1"/>
            </p:custDataLst>
            <p:extLst>
              <p:ext uri="{D42A27DB-BD31-4B8C-83A1-F6EECF244321}">
                <p14:modId xmlns:p14="http://schemas.microsoft.com/office/powerpoint/2010/main" val="42314470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F365EBC-C05D-370E-4006-A60F00CC322D}"/>
              </a:ext>
            </a:extLst>
          </p:cNvPr>
          <p:cNvSpPr>
            <a:spLocks noGrp="1"/>
          </p:cNvSpPr>
          <p:nvPr>
            <p:ph type="title"/>
          </p:nvPr>
        </p:nvSpPr>
        <p:spPr/>
        <p:txBody>
          <a:bodyPr vert="horz"/>
          <a:lstStyle/>
          <a:p>
            <a:r>
              <a:rPr lang="en-US" b="1" dirty="0"/>
              <a:t>Blended models</a:t>
            </a:r>
            <a:r>
              <a:rPr lang="en-US" dirty="0"/>
              <a:t>|</a:t>
            </a:r>
            <a:r>
              <a:rPr lang="en-US" b="1" dirty="0"/>
              <a:t> </a:t>
            </a:r>
            <a:r>
              <a:rPr lang="en-US" dirty="0"/>
              <a:t>Effective tools require collaboration and data exchange</a:t>
            </a:r>
          </a:p>
        </p:txBody>
      </p:sp>
      <p:pic>
        <p:nvPicPr>
          <p:cNvPr id="33" name="Picture 32" descr="A diagram of a chronic care model&#10;&#10;Description automatically generated with low confidence">
            <a:extLst>
              <a:ext uri="{FF2B5EF4-FFF2-40B4-BE49-F238E27FC236}">
                <a16:creationId xmlns:a16="http://schemas.microsoft.com/office/drawing/2014/main" id="{FB2FAFEA-B2DF-B154-EBFD-C43CE77E5E10}"/>
              </a:ext>
            </a:extLst>
          </p:cNvPr>
          <p:cNvPicPr>
            <a:picLocks noChangeAspect="1"/>
          </p:cNvPicPr>
          <p:nvPr/>
        </p:nvPicPr>
        <p:blipFill>
          <a:blip r:embed="rId5"/>
          <a:stretch>
            <a:fillRect/>
          </a:stretch>
        </p:blipFill>
        <p:spPr>
          <a:xfrm>
            <a:off x="3055110" y="1158463"/>
            <a:ext cx="5033813" cy="3873239"/>
          </a:xfrm>
          <a:prstGeom prst="rect">
            <a:avLst/>
          </a:prstGeom>
        </p:spPr>
      </p:pic>
      <p:sp>
        <p:nvSpPr>
          <p:cNvPr id="57" name="TextBox 56">
            <a:extLst>
              <a:ext uri="{FF2B5EF4-FFF2-40B4-BE49-F238E27FC236}">
                <a16:creationId xmlns:a16="http://schemas.microsoft.com/office/drawing/2014/main" id="{3438FD09-A12D-ACDF-2B7D-D9AEC0043F8F}"/>
              </a:ext>
            </a:extLst>
          </p:cNvPr>
          <p:cNvSpPr txBox="1"/>
          <p:nvPr/>
        </p:nvSpPr>
        <p:spPr>
          <a:xfrm>
            <a:off x="540603" y="1053813"/>
            <a:ext cx="1502238" cy="480773"/>
          </a:xfrm>
          <a:prstGeom prst="rect">
            <a:avLst/>
          </a:prstGeom>
          <a:solidFill>
            <a:schemeClr val="accent6">
              <a:lumMod val="40000"/>
              <a:lumOff val="60000"/>
            </a:schemeClr>
          </a:solidFill>
        </p:spPr>
        <p:txBody>
          <a:bodyPr wrap="square" tIns="0" rtlCol="0">
            <a:spAutoFit/>
          </a:bodyPr>
          <a:lstStyle/>
          <a:p>
            <a:pPr algn="ctr">
              <a:lnSpc>
                <a:spcPct val="110000"/>
              </a:lnSpc>
              <a:spcBef>
                <a:spcPts val="312"/>
              </a:spcBef>
            </a:pPr>
            <a:r>
              <a:rPr lang="en-GB" sz="1200" b="1" dirty="0"/>
              <a:t>Example:</a:t>
            </a:r>
          </a:p>
          <a:p>
            <a:pPr algn="ctr">
              <a:lnSpc>
                <a:spcPct val="110000"/>
              </a:lnSpc>
              <a:spcBef>
                <a:spcPts val="312"/>
              </a:spcBef>
            </a:pPr>
            <a:r>
              <a:rPr lang="en-GB" sz="1200" b="1" dirty="0"/>
              <a:t>Chronic care</a:t>
            </a:r>
          </a:p>
        </p:txBody>
      </p:sp>
      <p:sp>
        <p:nvSpPr>
          <p:cNvPr id="58" name="Rectangular Callout 57">
            <a:extLst>
              <a:ext uri="{FF2B5EF4-FFF2-40B4-BE49-F238E27FC236}">
                <a16:creationId xmlns:a16="http://schemas.microsoft.com/office/drawing/2014/main" id="{5DC88468-5D68-FA37-7F33-7047C48FDC45}"/>
              </a:ext>
            </a:extLst>
          </p:cNvPr>
          <p:cNvSpPr/>
          <p:nvPr/>
        </p:nvSpPr>
        <p:spPr>
          <a:xfrm>
            <a:off x="633046" y="3106497"/>
            <a:ext cx="1999622" cy="1004835"/>
          </a:xfrm>
          <a:prstGeom prst="wedgeRectCallout">
            <a:avLst>
              <a:gd name="adj1" fmla="val 75147"/>
              <a:gd name="adj2" fmla="val -56278"/>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GB" sz="1400" dirty="0"/>
              <a:t>Increasingly include wider services, e.g. medicine platforms, fintech solutions</a:t>
            </a:r>
          </a:p>
        </p:txBody>
      </p:sp>
    </p:spTree>
    <p:extLst>
      <p:ext uri="{BB962C8B-B14F-4D97-AF65-F5344CB8AC3E}">
        <p14:creationId xmlns:p14="http://schemas.microsoft.com/office/powerpoint/2010/main" val="559476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46C0D3-AAC0-BDD8-F413-89ADFCBE6C1B}"/>
              </a:ext>
            </a:extLst>
          </p:cNvPr>
          <p:cNvGraphicFramePr>
            <a:graphicFrameLocks noChangeAspect="1"/>
          </p:cNvGraphicFramePr>
          <p:nvPr>
            <p:custDataLst>
              <p:tags r:id="rId1"/>
            </p:custDataLst>
            <p:extLst>
              <p:ext uri="{D42A27DB-BD31-4B8C-83A1-F6EECF244321}">
                <p14:modId xmlns:p14="http://schemas.microsoft.com/office/powerpoint/2010/main" val="13175385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AF70EC2-A0AF-9575-3001-6D1BD778DB28}"/>
              </a:ext>
            </a:extLst>
          </p:cNvPr>
          <p:cNvSpPr>
            <a:spLocks noGrp="1"/>
          </p:cNvSpPr>
          <p:nvPr>
            <p:ph type="title"/>
          </p:nvPr>
        </p:nvSpPr>
        <p:spPr/>
        <p:txBody>
          <a:bodyPr vert="horz"/>
          <a:lstStyle/>
          <a:p>
            <a:r>
              <a:rPr lang="en-US" b="1" dirty="0"/>
              <a:t>Kenya Health Interoperability Architecture </a:t>
            </a:r>
            <a:br>
              <a:rPr lang="en-US" b="1" dirty="0"/>
            </a:br>
            <a:r>
              <a:rPr lang="en-US" dirty="0"/>
              <a:t>What would it take to demonstrate or kick start at a smaller scale?</a:t>
            </a:r>
          </a:p>
        </p:txBody>
      </p:sp>
      <p:pic>
        <p:nvPicPr>
          <p:cNvPr id="7" name="Picture 6" descr="A picture containing text, screenshot, font, design&#10;&#10;Description automatically generated">
            <a:extLst>
              <a:ext uri="{FF2B5EF4-FFF2-40B4-BE49-F238E27FC236}">
                <a16:creationId xmlns:a16="http://schemas.microsoft.com/office/drawing/2014/main" id="{4BAAA4D1-69A1-E8DE-E240-13936A9D9A0A}"/>
              </a:ext>
            </a:extLst>
          </p:cNvPr>
          <p:cNvPicPr>
            <a:picLocks noChangeAspect="1"/>
          </p:cNvPicPr>
          <p:nvPr/>
        </p:nvPicPr>
        <p:blipFill>
          <a:blip r:embed="rId5"/>
          <a:stretch>
            <a:fillRect/>
          </a:stretch>
        </p:blipFill>
        <p:spPr>
          <a:xfrm>
            <a:off x="1537279" y="842343"/>
            <a:ext cx="6911812" cy="4210721"/>
          </a:xfrm>
          <a:prstGeom prst="rect">
            <a:avLst/>
          </a:prstGeom>
        </p:spPr>
      </p:pic>
    </p:spTree>
    <p:extLst>
      <p:ext uri="{BB962C8B-B14F-4D97-AF65-F5344CB8AC3E}">
        <p14:creationId xmlns:p14="http://schemas.microsoft.com/office/powerpoint/2010/main" val="3898480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E3863D-10F7-686B-417D-5437F1844909}"/>
              </a:ext>
            </a:extLst>
          </p:cNvPr>
          <p:cNvSpPr>
            <a:spLocks noGrp="1"/>
          </p:cNvSpPr>
          <p:nvPr>
            <p:ph type="title"/>
          </p:nvPr>
        </p:nvSpPr>
        <p:spPr/>
        <p:txBody>
          <a:bodyPr/>
          <a:lstStyle/>
          <a:p>
            <a:r>
              <a:rPr lang="en-NL" dirty="0"/>
              <a:t>HOW: “Health Data Commons” frameworks</a:t>
            </a:r>
          </a:p>
        </p:txBody>
      </p:sp>
      <p:sp>
        <p:nvSpPr>
          <p:cNvPr id="4" name="Text Placeholder 1">
            <a:extLst>
              <a:ext uri="{FF2B5EF4-FFF2-40B4-BE49-F238E27FC236}">
                <a16:creationId xmlns:a16="http://schemas.microsoft.com/office/drawing/2014/main" id="{9D62EA0A-0A47-8D23-83C8-46541C1D6EEB}"/>
              </a:ext>
            </a:extLst>
          </p:cNvPr>
          <p:cNvSpPr txBox="1">
            <a:spLocks/>
          </p:cNvSpPr>
          <p:nvPr/>
        </p:nvSpPr>
        <p:spPr bwMode="auto">
          <a:xfrm>
            <a:off x="5268881" y="1138941"/>
            <a:ext cx="3634734" cy="350757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NL" sz="1200" b="1" dirty="0"/>
              <a:t>Based on OpenHIE</a:t>
            </a:r>
          </a:p>
          <a:p>
            <a:pPr marL="184150" indent="-184150">
              <a:buFont typeface="Arial" panose="020B0604020202020204" pitchFamily="34" charset="0"/>
              <a:buChar char="•"/>
            </a:pPr>
            <a:r>
              <a:rPr lang="en-GB" sz="1200" dirty="0">
                <a:solidFill>
                  <a:srgbClr val="00548E"/>
                </a:solidFill>
                <a:latin typeface="Calibri" panose="020F0502020204030204" pitchFamily="34" charset="0"/>
              </a:rPr>
              <a:t>One of the most widely used architectural frameworks for implementing health data exchange</a:t>
            </a:r>
          </a:p>
          <a:p>
            <a:pPr marL="184150" indent="-184150">
              <a:buFont typeface="Arial" panose="020B0604020202020204" pitchFamily="34" charset="0"/>
              <a:buChar char="•"/>
            </a:pPr>
            <a:r>
              <a:rPr lang="en-GB" sz="1200" dirty="0">
                <a:solidFill>
                  <a:srgbClr val="00548E"/>
                </a:solidFill>
                <a:latin typeface="Calibri" panose="020F0502020204030204" pitchFamily="34" charset="0"/>
              </a:rPr>
              <a:t>Standards-based, modular and with increasing number of implementations</a:t>
            </a:r>
            <a:br>
              <a:rPr lang="en-GB" sz="1200" dirty="0">
                <a:solidFill>
                  <a:srgbClr val="00548E"/>
                </a:solidFill>
                <a:latin typeface="Calibri" panose="020F0502020204030204" pitchFamily="34" charset="0"/>
              </a:rPr>
            </a:br>
            <a:r>
              <a:rPr lang="en-NL" sz="800" dirty="0"/>
              <a:t>More info: </a:t>
            </a:r>
            <a:r>
              <a:rPr lang="en-GB" sz="800" dirty="0">
                <a:hlinkClick r:id="rId2"/>
              </a:rPr>
              <a:t>OpenHIE documentation</a:t>
            </a:r>
            <a:endParaRPr lang="en-NL" sz="800" dirty="0"/>
          </a:p>
          <a:p>
            <a:endParaRPr lang="en-NL" sz="1200" b="1" dirty="0"/>
          </a:p>
          <a:p>
            <a:r>
              <a:rPr lang="en-NL" sz="1200" b="1" dirty="0"/>
              <a:t>Why is it relevant for us?</a:t>
            </a:r>
          </a:p>
          <a:p>
            <a:pPr marL="285750" indent="-285750">
              <a:buFont typeface="Arial" panose="020B0604020202020204" pitchFamily="34" charset="0"/>
              <a:buChar char="•"/>
            </a:pPr>
            <a:r>
              <a:rPr lang="en-GB" sz="1200" dirty="0">
                <a:solidFill>
                  <a:srgbClr val="00548E"/>
                </a:solidFill>
                <a:latin typeface="Calibri" panose="020F0502020204030204" pitchFamily="34" charset="0"/>
              </a:rPr>
              <a:t>Many African countries have adopted it or use similar frameworks </a:t>
            </a:r>
            <a:r>
              <a:rPr lang="en-GB" sz="800" dirty="0">
                <a:solidFill>
                  <a:srgbClr val="00548E"/>
                </a:solidFill>
                <a:latin typeface="Calibri" panose="020F0502020204030204" pitchFamily="34" charset="0"/>
              </a:rPr>
              <a:t>(</a:t>
            </a:r>
            <a:r>
              <a:rPr lang="en-GB" sz="800" dirty="0">
                <a:solidFill>
                  <a:srgbClr val="00548E"/>
                </a:solidFill>
                <a:latin typeface="Calibri" panose="020F0502020204030204" pitchFamily="34" charset="0"/>
                <a:hlinkClick r:id="rId3"/>
              </a:rPr>
              <a:t>Nigeria</a:t>
            </a:r>
            <a:r>
              <a:rPr lang="en-GB" sz="800" dirty="0">
                <a:solidFill>
                  <a:srgbClr val="00548E"/>
                </a:solidFill>
                <a:latin typeface="Calibri" panose="020F0502020204030204" pitchFamily="34" charset="0"/>
              </a:rPr>
              <a:t>, </a:t>
            </a:r>
            <a:r>
              <a:rPr lang="en-GB" sz="800" dirty="0">
                <a:solidFill>
                  <a:srgbClr val="00548E"/>
                </a:solidFill>
                <a:latin typeface="Calibri" panose="020F0502020204030204" pitchFamily="34" charset="0"/>
                <a:hlinkClick r:id="rId4"/>
              </a:rPr>
              <a:t>Kenya</a:t>
            </a:r>
            <a:r>
              <a:rPr lang="en-GB" sz="800" dirty="0">
                <a:solidFill>
                  <a:srgbClr val="00548E"/>
                </a:solidFill>
                <a:latin typeface="Calibri" panose="020F0502020204030204" pitchFamily="34" charset="0"/>
              </a:rPr>
              <a:t>, </a:t>
            </a:r>
            <a:r>
              <a:rPr lang="en-GB" sz="800" dirty="0">
                <a:solidFill>
                  <a:srgbClr val="00548E"/>
                </a:solidFill>
                <a:latin typeface="Calibri" panose="020F0502020204030204" pitchFamily="34" charset="0"/>
                <a:hlinkClick r:id="rId5"/>
              </a:rPr>
              <a:t>Tanzania</a:t>
            </a:r>
            <a:r>
              <a:rPr lang="en-GB" sz="800" dirty="0">
                <a:solidFill>
                  <a:srgbClr val="00548E"/>
                </a:solidFill>
                <a:latin typeface="Calibri" panose="020F0502020204030204" pitchFamily="34" charset="0"/>
              </a:rPr>
              <a:t>, </a:t>
            </a:r>
            <a:r>
              <a:rPr lang="en-GB" sz="800" dirty="0">
                <a:solidFill>
                  <a:srgbClr val="00548E"/>
                </a:solidFill>
                <a:latin typeface="Calibri" panose="020F0502020204030204" pitchFamily="34" charset="0"/>
                <a:hlinkClick r:id="rId6"/>
              </a:rPr>
              <a:t>review HIE in Africa</a:t>
            </a:r>
            <a:r>
              <a:rPr lang="en-GB" sz="800" dirty="0">
                <a:solidFill>
                  <a:srgbClr val="00548E"/>
                </a:solidFill>
                <a:latin typeface="Calibri" panose="020F0502020204030204" pitchFamily="34" charset="0"/>
              </a:rPr>
              <a:t>)</a:t>
            </a:r>
          </a:p>
          <a:p>
            <a:pPr marL="285750" indent="-285750">
              <a:buFont typeface="Arial" panose="020B0604020202020204" pitchFamily="34" charset="0"/>
              <a:buChar char="•"/>
            </a:pPr>
            <a:r>
              <a:rPr lang="en-GB" sz="1200" dirty="0">
                <a:solidFill>
                  <a:srgbClr val="00548E"/>
                </a:solidFill>
                <a:latin typeface="Calibri" panose="020F0502020204030204" pitchFamily="34" charset="0"/>
              </a:rPr>
              <a:t>Digital technologies have matured in the past decade, creating opportunities for more effective and efficient implementation of </a:t>
            </a:r>
            <a:r>
              <a:rPr lang="en-GB" sz="1200" dirty="0" err="1">
                <a:solidFill>
                  <a:srgbClr val="00548E"/>
                </a:solidFill>
                <a:latin typeface="Calibri" panose="020F0502020204030204" pitchFamily="34" charset="0"/>
              </a:rPr>
              <a:t>openHIE</a:t>
            </a:r>
            <a:r>
              <a:rPr lang="en-GB" sz="1200" dirty="0">
                <a:solidFill>
                  <a:srgbClr val="00548E"/>
                </a:solidFill>
                <a:latin typeface="Calibri" panose="020F0502020204030204" pitchFamily="34" charset="0"/>
              </a:rPr>
              <a:t> components using open source components</a:t>
            </a:r>
          </a:p>
          <a:p>
            <a:pPr marL="285750" indent="-285750">
              <a:buFont typeface="Arial" panose="020B0604020202020204" pitchFamily="34" charset="0"/>
              <a:buChar char="•"/>
            </a:pPr>
            <a:endParaRPr lang="en-GB" sz="1200" dirty="0">
              <a:solidFill>
                <a:srgbClr val="00548E"/>
              </a:solidFill>
              <a:latin typeface="Calibri" panose="020F0502020204030204" pitchFamily="34" charset="0"/>
            </a:endParaRPr>
          </a:p>
        </p:txBody>
      </p:sp>
      <p:sp>
        <p:nvSpPr>
          <p:cNvPr id="15" name="Google Shape;54;p13">
            <a:extLst>
              <a:ext uri="{FF2B5EF4-FFF2-40B4-BE49-F238E27FC236}">
                <a16:creationId xmlns:a16="http://schemas.microsoft.com/office/drawing/2014/main" id="{FB6FEE70-21E2-D939-FD81-07A3087A95D6}"/>
              </a:ext>
            </a:extLst>
          </p:cNvPr>
          <p:cNvSpPr/>
          <p:nvPr/>
        </p:nvSpPr>
        <p:spPr>
          <a:xfrm>
            <a:off x="293185" y="1144692"/>
            <a:ext cx="4843407" cy="2315865"/>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 name="Google Shape;55;p13">
            <a:extLst>
              <a:ext uri="{FF2B5EF4-FFF2-40B4-BE49-F238E27FC236}">
                <a16:creationId xmlns:a16="http://schemas.microsoft.com/office/drawing/2014/main" id="{350243A6-49BB-2846-A80F-EBA109AF8AC6}"/>
              </a:ext>
            </a:extLst>
          </p:cNvPr>
          <p:cNvSpPr/>
          <p:nvPr/>
        </p:nvSpPr>
        <p:spPr>
          <a:xfrm>
            <a:off x="333254" y="1176500"/>
            <a:ext cx="1469810" cy="1396522"/>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CR</a:t>
            </a:r>
            <a:r>
              <a:rPr lang="en-GB" sz="700" dirty="0">
                <a:solidFill>
                  <a:schemeClr val="lt1"/>
                </a:solidFill>
                <a:latin typeface="Inter"/>
                <a:ea typeface="Inter"/>
                <a:cs typeface="Inter"/>
                <a:sym typeface="Inter"/>
              </a:rPr>
              <a:t>	- Client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FR</a:t>
            </a:r>
            <a:r>
              <a:rPr lang="en-GB" sz="700" dirty="0">
                <a:solidFill>
                  <a:schemeClr val="lt1"/>
                </a:solidFill>
                <a:latin typeface="Inter"/>
                <a:ea typeface="Inter"/>
                <a:cs typeface="Inter"/>
                <a:sym typeface="Inter"/>
              </a:rPr>
              <a:t>	- Facility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HWR</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Worker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TS</a:t>
            </a:r>
            <a:r>
              <a:rPr lang="en-GB" sz="700" dirty="0">
                <a:solidFill>
                  <a:schemeClr val="lt1"/>
                </a:solidFill>
                <a:latin typeface="Inter"/>
                <a:ea typeface="Inter"/>
                <a:cs typeface="Inter"/>
                <a:sym typeface="Inter"/>
              </a:rPr>
              <a:t>	- Terminology Services</a:t>
            </a:r>
            <a:endParaRPr sz="7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PC</a:t>
            </a:r>
            <a:r>
              <a:rPr lang="en-GB" sz="700" dirty="0">
                <a:solidFill>
                  <a:schemeClr val="lt1"/>
                </a:solidFill>
                <a:latin typeface="Inter"/>
                <a:ea typeface="Inter"/>
                <a:cs typeface="Inter"/>
                <a:sym typeface="Inter"/>
              </a:rPr>
              <a:t>	- Product Catalogue</a:t>
            </a:r>
            <a:endParaRPr sz="7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17" name="Google Shape;56;p13">
            <a:extLst>
              <a:ext uri="{FF2B5EF4-FFF2-40B4-BE49-F238E27FC236}">
                <a16:creationId xmlns:a16="http://schemas.microsoft.com/office/drawing/2014/main" id="{7EE6C1BD-10D6-5D7F-C2C7-A04BAF85C3FF}"/>
              </a:ext>
            </a:extLst>
          </p:cNvPr>
          <p:cNvSpPr/>
          <p:nvPr/>
        </p:nvSpPr>
        <p:spPr>
          <a:xfrm>
            <a:off x="1958357" y="1176500"/>
            <a:ext cx="1486454" cy="1396522"/>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FIS</a:t>
            </a:r>
            <a:r>
              <a:rPr lang="en-GB" sz="700" dirty="0">
                <a:solidFill>
                  <a:schemeClr val="lt1"/>
                </a:solidFill>
                <a:latin typeface="Inter"/>
                <a:ea typeface="Inter"/>
                <a:cs typeface="Inter"/>
                <a:sym typeface="Inter"/>
              </a:rPr>
              <a:t>	- Finance &amp; Insurance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HMIS</a:t>
            </a:r>
            <a:r>
              <a:rPr lang="en-GB" sz="700" dirty="0">
                <a:solidFill>
                  <a:schemeClr val="lt1"/>
                </a:solidFill>
                <a:latin typeface="Inter"/>
                <a:ea typeface="Inter"/>
                <a:cs typeface="Inter"/>
                <a:sym typeface="Inter"/>
              </a:rPr>
              <a:t>	- Health Mgt. Info. System</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LMIS</a:t>
            </a:r>
            <a:r>
              <a:rPr lang="en-GB" sz="700" dirty="0">
                <a:solidFill>
                  <a:schemeClr val="lt1"/>
                </a:solidFill>
                <a:latin typeface="Inter"/>
                <a:ea typeface="Inter"/>
                <a:cs typeface="Inter"/>
                <a:sym typeface="Inter"/>
              </a:rPr>
              <a:t>	- Logistics Mgt. Info.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5">
                  <a:extLst>
                    <a:ext uri="{A12FA001-AC4F-418D-AE19-62706E023703}">
                      <ahyp:hlinkClr xmlns:ahyp="http://schemas.microsoft.com/office/drawing/2018/hyperlinkcolor" val="tx"/>
                    </a:ext>
                  </a:extLst>
                </a:hlinkClick>
              </a:rPr>
              <a:t>SHR</a:t>
            </a:r>
            <a:r>
              <a:rPr lang="en-GB" sz="700" dirty="0">
                <a:solidFill>
                  <a:schemeClr val="lt1"/>
                </a:solidFill>
                <a:latin typeface="Inter"/>
                <a:ea typeface="Inter"/>
                <a:cs typeface="Inter"/>
                <a:sym typeface="Inter"/>
              </a:rPr>
              <a:t>	- Shared Health Record</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19" name="Google Shape;58;p13">
            <a:extLst>
              <a:ext uri="{FF2B5EF4-FFF2-40B4-BE49-F238E27FC236}">
                <a16:creationId xmlns:a16="http://schemas.microsoft.com/office/drawing/2014/main" id="{5ECA75D9-67D2-C9EE-EE8D-9D5D71D290C1}"/>
              </a:ext>
            </a:extLst>
          </p:cNvPr>
          <p:cNvSpPr/>
          <p:nvPr/>
        </p:nvSpPr>
        <p:spPr>
          <a:xfrm>
            <a:off x="333254" y="2665856"/>
            <a:ext cx="4767379" cy="762748"/>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6">
                  <a:extLst>
                    <a:ext uri="{A12FA001-AC4F-418D-AE19-62706E023703}">
                      <ahyp:hlinkClr xmlns:ahyp="http://schemas.microsoft.com/office/drawing/2018/hyperlinkcolor" val="tx"/>
                    </a:ext>
                  </a:extLst>
                </a:hlinkClick>
              </a:rPr>
              <a:t>AC</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Admin Console</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7">
                  <a:extLst>
                    <a:ext uri="{A12FA001-AC4F-418D-AE19-62706E023703}">
                      <ahyp:hlinkClr xmlns:ahyp="http://schemas.microsoft.com/office/drawing/2018/hyperlinkcolor" val="tx"/>
                    </a:ext>
                  </a:extLst>
                </a:hlinkClick>
              </a:rPr>
              <a:t>ATNA</a:t>
            </a:r>
            <a:r>
              <a:rPr lang="en-GB" sz="700" dirty="0">
                <a:solidFill>
                  <a:schemeClr val="lt1"/>
                </a:solidFill>
                <a:latin typeface="Inter"/>
                <a:ea typeface="Inter"/>
                <a:cs typeface="Inter"/>
                <a:sym typeface="Inter"/>
              </a:rPr>
              <a:t>	- Audit Trail &amp; Node Authentication</a:t>
            </a:r>
            <a:endParaRPr sz="7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8">
                  <a:extLst>
                    <a:ext uri="{A12FA001-AC4F-418D-AE19-62706E023703}">
                      <ahyp:hlinkClr xmlns:ahyp="http://schemas.microsoft.com/office/drawing/2018/hyperlinkcolor" val="tx"/>
                    </a:ext>
                  </a:extLst>
                </a:hlinkClick>
              </a:rPr>
              <a:t>ILS</a:t>
            </a:r>
            <a:r>
              <a:rPr lang="en-GB" sz="700" dirty="0">
                <a:solidFill>
                  <a:schemeClr val="lt1"/>
                </a:solidFill>
                <a:latin typeface="Inter"/>
                <a:ea typeface="Inter"/>
                <a:cs typeface="Inter"/>
                <a:sym typeface="Inter"/>
              </a:rPr>
              <a:t>	- Interlinking and Routing Services, also known as Channels in the reference implementation</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9">
                  <a:extLst>
                    <a:ext uri="{A12FA001-AC4F-418D-AE19-62706E023703}">
                      <ahyp:hlinkClr xmlns:ahyp="http://schemas.microsoft.com/office/drawing/2018/hyperlinkcolor" val="tx"/>
                    </a:ext>
                  </a:extLst>
                </a:hlinkClick>
              </a:rPr>
              <a:t>MEDIATORS</a:t>
            </a:r>
            <a:r>
              <a:rPr lang="en-GB" sz="700" dirty="0">
                <a:solidFill>
                  <a:schemeClr val="lt1"/>
                </a:solidFill>
                <a:latin typeface="Inter"/>
                <a:ea typeface="Inter"/>
                <a:cs typeface="Inter"/>
                <a:sym typeface="Inter"/>
              </a:rPr>
              <a:t>	- Pass-through, Adapter or Orchestration mediators</a:t>
            </a:r>
            <a:endParaRPr sz="7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25DFC278-E457-36C0-6F9C-CD88EA6A3379}"/>
              </a:ext>
            </a:extLst>
          </p:cNvPr>
          <p:cNvSpPr/>
          <p:nvPr/>
        </p:nvSpPr>
        <p:spPr>
          <a:xfrm>
            <a:off x="333254" y="3521437"/>
            <a:ext cx="4767379" cy="762748"/>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7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700" dirty="0">
              <a:solidFill>
                <a:schemeClr val="lt1"/>
              </a:solidFill>
              <a:latin typeface="Inter"/>
              <a:ea typeface="Inter"/>
              <a:cs typeface="Inter"/>
              <a:sym typeface="Inter"/>
            </a:endParaRPr>
          </a:p>
          <a:p>
            <a:pPr marL="630000" lvl="0" indent="-361950" algn="l" rtl="0">
              <a:spcBef>
                <a:spcPts val="0"/>
              </a:spcBef>
              <a:spcAft>
                <a:spcPts val="0"/>
              </a:spcAft>
              <a:buNone/>
            </a:pPr>
            <a:r>
              <a:rPr lang="en-GB" sz="700" dirty="0">
                <a:solidFill>
                  <a:schemeClr val="lt1"/>
                </a:solidFill>
                <a:latin typeface="Inter"/>
                <a:ea typeface="Inter"/>
                <a:cs typeface="Inter"/>
                <a:sym typeface="Inter"/>
              </a:rPr>
              <a:t>Key defining characteristics are the workflows that are supported by the system (see </a:t>
            </a:r>
            <a:r>
              <a:rPr lang="en-GB" sz="700" u="sng" dirty="0">
                <a:solidFill>
                  <a:schemeClr val="lt1"/>
                </a:solidFill>
                <a:latin typeface="Inter"/>
                <a:ea typeface="Inter"/>
                <a:cs typeface="Inter"/>
                <a:sym typeface="Inter"/>
                <a:hlinkClick r:id="rId20">
                  <a:extLst>
                    <a:ext uri="{A12FA001-AC4F-418D-AE19-62706E023703}">
                      <ahyp:hlinkClr xmlns:ahyp="http://schemas.microsoft.com/office/drawing/2018/hyperlinkcolor" val="tx"/>
                    </a:ext>
                  </a:extLst>
                </a:hlinkClick>
              </a:rPr>
              <a:t>examples</a:t>
            </a:r>
            <a:r>
              <a:rPr lang="en-GB" sz="700" dirty="0">
                <a:solidFill>
                  <a:schemeClr val="lt1"/>
                </a:solidFill>
                <a:latin typeface="Inter"/>
                <a:ea typeface="Inter"/>
                <a:cs typeface="Inter"/>
                <a:sym typeface="Inter"/>
              </a:rPr>
              <a:t>).</a:t>
            </a:r>
            <a:endParaRPr sz="700" dirty="0">
              <a:solidFill>
                <a:schemeClr val="lt1"/>
              </a:solidFill>
              <a:latin typeface="Inter"/>
              <a:ea typeface="Inter"/>
              <a:cs typeface="Inter"/>
              <a:sym typeface="Inter"/>
            </a:endParaRPr>
          </a:p>
        </p:txBody>
      </p:sp>
    </p:spTree>
    <p:extLst>
      <p:ext uri="{BB962C8B-B14F-4D97-AF65-F5344CB8AC3E}">
        <p14:creationId xmlns:p14="http://schemas.microsoft.com/office/powerpoint/2010/main" val="3424927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4C34387-2462-A6CA-DA20-6BD90F46E42E}"/>
              </a:ext>
            </a:extLst>
          </p:cNvPr>
          <p:cNvGrpSpPr/>
          <p:nvPr/>
        </p:nvGrpSpPr>
        <p:grpSpPr>
          <a:xfrm>
            <a:off x="286033" y="1146994"/>
            <a:ext cx="4843407" cy="3139493"/>
            <a:chOff x="853450" y="663250"/>
            <a:chExt cx="7071300" cy="4330475"/>
          </a:xfrm>
        </p:grpSpPr>
        <p:sp>
          <p:nvSpPr>
            <p:cNvPr id="2" name="Google Shape;54;p13">
              <a:extLst>
                <a:ext uri="{FF2B5EF4-FFF2-40B4-BE49-F238E27FC236}">
                  <a16:creationId xmlns:a16="http://schemas.microsoft.com/office/drawing/2014/main" id="{BE35DB56-5722-E4B3-4E24-D1873835CDA1}"/>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 name="Google Shape;55;p13">
              <a:extLst>
                <a:ext uri="{FF2B5EF4-FFF2-40B4-BE49-F238E27FC236}">
                  <a16:creationId xmlns:a16="http://schemas.microsoft.com/office/drawing/2014/main" id="{33F38CAD-C3C2-F9ED-83E1-1BD53B20E8F1}"/>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700" dirty="0">
                  <a:solidFill>
                    <a:schemeClr val="lt1"/>
                  </a:solidFill>
                  <a:latin typeface="Inter"/>
                  <a:ea typeface="Inter"/>
                  <a:cs typeface="Inter"/>
                  <a:sym typeface="Inter"/>
                </a:rPr>
                <a:t>	- Client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700" dirty="0">
                  <a:solidFill>
                    <a:schemeClr val="lt1"/>
                  </a:solidFill>
                  <a:latin typeface="Inter"/>
                  <a:ea typeface="Inter"/>
                  <a:cs typeface="Inter"/>
                  <a:sym typeface="Inter"/>
                </a:rPr>
                <a:t>	- Facility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Worker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700" dirty="0">
                  <a:solidFill>
                    <a:schemeClr val="lt1"/>
                  </a:solidFill>
                  <a:latin typeface="Inter"/>
                  <a:ea typeface="Inter"/>
                  <a:cs typeface="Inter"/>
                  <a:sym typeface="Inter"/>
                </a:rPr>
                <a:t>	- Terminology Services</a:t>
              </a:r>
              <a:endParaRPr sz="7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700" dirty="0">
                  <a:solidFill>
                    <a:schemeClr val="lt1"/>
                  </a:solidFill>
                  <a:latin typeface="Inter"/>
                  <a:ea typeface="Inter"/>
                  <a:cs typeface="Inter"/>
                  <a:sym typeface="Inter"/>
                </a:rPr>
                <a:t>	- Product Catalogue</a:t>
              </a:r>
              <a:endParaRPr sz="7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15" name="Google Shape;56;p13">
              <a:extLst>
                <a:ext uri="{FF2B5EF4-FFF2-40B4-BE49-F238E27FC236}">
                  <a16:creationId xmlns:a16="http://schemas.microsoft.com/office/drawing/2014/main" id="{72DF2476-E02F-B6B9-609D-51EB5DABC6C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700" dirty="0">
                  <a:solidFill>
                    <a:schemeClr val="lt1"/>
                  </a:solidFill>
                  <a:latin typeface="Inter"/>
                  <a:ea typeface="Inter"/>
                  <a:cs typeface="Inter"/>
                  <a:sym typeface="Inter"/>
                </a:rPr>
                <a:t>	- Finance &amp; Insurance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Mgt. Info. System</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Logistics Mgt. Info.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700" dirty="0">
                  <a:solidFill>
                    <a:schemeClr val="lt1"/>
                  </a:solidFill>
                  <a:latin typeface="Inter"/>
                  <a:ea typeface="Inter"/>
                  <a:cs typeface="Inter"/>
                  <a:sym typeface="Inter"/>
                </a:rPr>
                <a:t>	- Shared Health Record</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18" name="Google Shape;57;p13">
              <a:extLst>
                <a:ext uri="{FF2B5EF4-FFF2-40B4-BE49-F238E27FC236}">
                  <a16:creationId xmlns:a16="http://schemas.microsoft.com/office/drawing/2014/main" id="{EA1A6068-CEEF-9ABC-506D-928EB7ADD45C}"/>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700" dirty="0">
                  <a:solidFill>
                    <a:schemeClr val="lt1"/>
                  </a:solidFill>
                  <a:latin typeface="Inter ExtraBold"/>
                  <a:ea typeface="Inter ExtraBold"/>
                  <a:cs typeface="Inter ExtraBold"/>
                  <a:sym typeface="Inter ExtraBold"/>
                </a:rPr>
                <a:t>Secondary re-sue of data</a:t>
              </a:r>
              <a:endParaRPr sz="700" dirty="0">
                <a:solidFill>
                  <a:schemeClr val="lt1"/>
                </a:solidFill>
                <a:latin typeface="Inter"/>
                <a:ea typeface="Inter"/>
                <a:cs typeface="Inter"/>
                <a:sym typeface="Inter"/>
              </a:endParaRPr>
            </a:p>
          </p:txBody>
        </p:sp>
        <p:sp>
          <p:nvSpPr>
            <p:cNvPr id="19" name="Google Shape;58;p13">
              <a:extLst>
                <a:ext uri="{FF2B5EF4-FFF2-40B4-BE49-F238E27FC236}">
                  <a16:creationId xmlns:a16="http://schemas.microsoft.com/office/drawing/2014/main" id="{6E00B06A-D042-3508-0244-FC5E58093D14}"/>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Admin Console</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700" dirty="0">
                  <a:solidFill>
                    <a:schemeClr val="lt1"/>
                  </a:solidFill>
                  <a:latin typeface="Inter"/>
                  <a:ea typeface="Inter"/>
                  <a:cs typeface="Inter"/>
                  <a:sym typeface="Inter"/>
                </a:rPr>
                <a:t>	- Audit Trail &amp; Node Authentication</a:t>
              </a:r>
              <a:endParaRPr sz="7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700" dirty="0">
                  <a:solidFill>
                    <a:schemeClr val="lt1"/>
                  </a:solidFill>
                  <a:latin typeface="Inter"/>
                  <a:ea typeface="Inter"/>
                  <a:cs typeface="Inter"/>
                  <a:sym typeface="Inter"/>
                </a:rPr>
                <a:t>	- Interlinking and Routing Services, also known as Channels in the reference implementation</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700" dirty="0">
                  <a:solidFill>
                    <a:schemeClr val="lt1"/>
                  </a:solidFill>
                  <a:latin typeface="Inter"/>
                  <a:ea typeface="Inter"/>
                  <a:cs typeface="Inter"/>
                  <a:sym typeface="Inter"/>
                </a:rPr>
                <a:t>	- Pass-through, Adapter or Orchestration mediators</a:t>
              </a:r>
              <a:endParaRPr sz="7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DBFC6F45-781F-EAD7-08F5-878ACD0FAA70}"/>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7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700" dirty="0">
                <a:solidFill>
                  <a:schemeClr val="lt1"/>
                </a:solidFill>
                <a:latin typeface="Inter"/>
                <a:ea typeface="Inter"/>
                <a:cs typeface="Inter"/>
                <a:sym typeface="Inter"/>
              </a:endParaRPr>
            </a:p>
            <a:p>
              <a:pPr marL="630000" lvl="0" indent="-361950" algn="l" rtl="0">
                <a:spcBef>
                  <a:spcPts val="0"/>
                </a:spcBef>
                <a:spcAft>
                  <a:spcPts val="0"/>
                </a:spcAft>
                <a:buNone/>
              </a:pPr>
              <a:r>
                <a:rPr lang="en-GB" sz="700" dirty="0">
                  <a:solidFill>
                    <a:schemeClr val="lt1"/>
                  </a:solidFill>
                  <a:latin typeface="Inter"/>
                  <a:ea typeface="Inter"/>
                  <a:cs typeface="Inter"/>
                  <a:sym typeface="Inter"/>
                </a:rPr>
                <a:t>Key defining characteristics are the workflows that are supported by the system (see </a:t>
              </a:r>
              <a:r>
                <a:rPr lang="en-GB" sz="7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700" dirty="0">
                  <a:solidFill>
                    <a:schemeClr val="lt1"/>
                  </a:solidFill>
                  <a:latin typeface="Inter"/>
                  <a:ea typeface="Inter"/>
                  <a:cs typeface="Inter"/>
                  <a:sym typeface="Inter"/>
                </a:rPr>
                <a:t>).</a:t>
              </a:r>
              <a:endParaRPr sz="7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HOW: Following Kenya’s architecture,</a:t>
            </a:r>
            <a:br>
              <a:rPr lang="en-NL" dirty="0"/>
            </a:br>
            <a:r>
              <a:rPr lang="en-NL" dirty="0"/>
              <a:t>we add Analytics &amp; Intelligence Services to our framework</a:t>
            </a:r>
          </a:p>
        </p:txBody>
      </p:sp>
      <p:sp>
        <p:nvSpPr>
          <p:cNvPr id="17" name="Text Placeholder 1">
            <a:extLst>
              <a:ext uri="{FF2B5EF4-FFF2-40B4-BE49-F238E27FC236}">
                <a16:creationId xmlns:a16="http://schemas.microsoft.com/office/drawing/2014/main" id="{FE260218-9F36-9515-FF97-45B3ED2CC621}"/>
              </a:ext>
            </a:extLst>
          </p:cNvPr>
          <p:cNvSpPr txBox="1">
            <a:spLocks/>
          </p:cNvSpPr>
          <p:nvPr/>
        </p:nvSpPr>
        <p:spPr bwMode="auto">
          <a:xfrm>
            <a:off x="5259275" y="1083733"/>
            <a:ext cx="3618630" cy="33358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NL" sz="1400" b="1" dirty="0"/>
              <a:t>Insights from visit to Kenya</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Little focus on implementing analytics &amp; intelligence services, whilst there is a need by third-parties for secondary access and re-use</a:t>
            </a:r>
          </a:p>
          <a:p>
            <a:pPr marL="184150" indent="-184150">
              <a:buFont typeface="Arial" panose="020B0604020202020204" pitchFamily="34" charset="0"/>
              <a:buChar char="•"/>
            </a:pPr>
            <a:endParaRPr lang="en-GB" sz="1400" dirty="0">
              <a:solidFill>
                <a:srgbClr val="00548E"/>
              </a:solidFill>
              <a:latin typeface="Calibri" panose="020F0502020204030204" pitchFamily="34" charset="0"/>
            </a:endParaRPr>
          </a:p>
          <a:p>
            <a:pPr marL="184150" indent="-184150">
              <a:buFont typeface="Arial" panose="020B0604020202020204" pitchFamily="34" charset="0"/>
              <a:buChar char="•"/>
            </a:pPr>
            <a:r>
              <a:rPr lang="en-GB" sz="1400" dirty="0">
                <a:solidFill>
                  <a:srgbClr val="00548E"/>
                </a:solidFill>
                <a:latin typeface="Calibri" panose="020F0502020204030204" pitchFamily="34" charset="0"/>
              </a:rPr>
              <a:t>No consensus / clear definitions on type of re-use:</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Primary data re-use: positioned within routine health delivery process, envisioned to be a market of supplier of business services</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Secondary data re-use: positioned as re-use of data for analytical and intelligence purposes by academic institutions, pharma companies etc.</a:t>
            </a:r>
          </a:p>
        </p:txBody>
      </p:sp>
    </p:spTree>
    <p:extLst>
      <p:ext uri="{BB962C8B-B14F-4D97-AF65-F5344CB8AC3E}">
        <p14:creationId xmlns:p14="http://schemas.microsoft.com/office/powerpoint/2010/main" val="343463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4C34387-2462-A6CA-DA20-6BD90F46E42E}"/>
              </a:ext>
            </a:extLst>
          </p:cNvPr>
          <p:cNvGrpSpPr/>
          <p:nvPr/>
        </p:nvGrpSpPr>
        <p:grpSpPr>
          <a:xfrm>
            <a:off x="286033" y="1146994"/>
            <a:ext cx="4843407" cy="3139493"/>
            <a:chOff x="853450" y="663250"/>
            <a:chExt cx="7071300" cy="4330475"/>
          </a:xfrm>
        </p:grpSpPr>
        <p:sp>
          <p:nvSpPr>
            <p:cNvPr id="2" name="Google Shape;54;p13">
              <a:extLst>
                <a:ext uri="{FF2B5EF4-FFF2-40B4-BE49-F238E27FC236}">
                  <a16:creationId xmlns:a16="http://schemas.microsoft.com/office/drawing/2014/main" id="{BE35DB56-5722-E4B3-4E24-D1873835CDA1}"/>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 name="Google Shape;55;p13">
              <a:extLst>
                <a:ext uri="{FF2B5EF4-FFF2-40B4-BE49-F238E27FC236}">
                  <a16:creationId xmlns:a16="http://schemas.microsoft.com/office/drawing/2014/main" id="{33F38CAD-C3C2-F9ED-83E1-1BD53B20E8F1}"/>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700" dirty="0">
                  <a:solidFill>
                    <a:schemeClr val="lt1"/>
                  </a:solidFill>
                  <a:latin typeface="Inter"/>
                  <a:ea typeface="Inter"/>
                  <a:cs typeface="Inter"/>
                  <a:sym typeface="Inter"/>
                </a:rPr>
                <a:t>	- Client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700" dirty="0">
                  <a:solidFill>
                    <a:schemeClr val="lt1"/>
                  </a:solidFill>
                  <a:latin typeface="Inter"/>
                  <a:ea typeface="Inter"/>
                  <a:cs typeface="Inter"/>
                  <a:sym typeface="Inter"/>
                </a:rPr>
                <a:t>	- Facility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Worker Registry</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700" dirty="0">
                  <a:solidFill>
                    <a:schemeClr val="lt1"/>
                  </a:solidFill>
                  <a:latin typeface="Inter"/>
                  <a:ea typeface="Inter"/>
                  <a:cs typeface="Inter"/>
                  <a:sym typeface="Inter"/>
                </a:rPr>
                <a:t>	- Terminology Services</a:t>
              </a:r>
              <a:endParaRPr sz="7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700" dirty="0">
                  <a:solidFill>
                    <a:schemeClr val="lt1"/>
                  </a:solidFill>
                  <a:latin typeface="Inter"/>
                  <a:ea typeface="Inter"/>
                  <a:cs typeface="Inter"/>
                  <a:sym typeface="Inter"/>
                </a:rPr>
                <a:t>	- Product Catalogue</a:t>
              </a:r>
              <a:endParaRPr sz="7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15" name="Google Shape;56;p13">
              <a:extLst>
                <a:ext uri="{FF2B5EF4-FFF2-40B4-BE49-F238E27FC236}">
                  <a16:creationId xmlns:a16="http://schemas.microsoft.com/office/drawing/2014/main" id="{72DF2476-E02F-B6B9-609D-51EB5DABC6CA}"/>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700" dirty="0">
                  <a:solidFill>
                    <a:schemeClr val="lt1"/>
                  </a:solidFill>
                  <a:latin typeface="Inter"/>
                  <a:ea typeface="Inter"/>
                  <a:cs typeface="Inter"/>
                  <a:sym typeface="Inter"/>
                </a:rPr>
                <a:t>	- Finance &amp; Insurance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Health Mgt. Info. System</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700" u="sng"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Logistics Mgt. Info. Service</a:t>
              </a:r>
              <a:endParaRPr sz="700" dirty="0">
                <a:solidFill>
                  <a:schemeClr val="lt1"/>
                </a:solidFill>
                <a:latin typeface="Inter"/>
                <a:ea typeface="Inter"/>
                <a:cs typeface="Inter"/>
                <a:sym typeface="Inter"/>
              </a:endParaRPr>
            </a:p>
            <a:p>
              <a:pPr marL="223838" lvl="0" indent="-223838"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700" dirty="0">
                  <a:solidFill>
                    <a:schemeClr val="lt1"/>
                  </a:solidFill>
                  <a:latin typeface="Inter"/>
                  <a:ea typeface="Inter"/>
                  <a:cs typeface="Inter"/>
                  <a:sym typeface="Inter"/>
                </a:rPr>
                <a:t>	- Shared Health Record</a:t>
              </a:r>
              <a:endParaRPr sz="7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18" name="Google Shape;57;p13">
              <a:extLst>
                <a:ext uri="{FF2B5EF4-FFF2-40B4-BE49-F238E27FC236}">
                  <a16:creationId xmlns:a16="http://schemas.microsoft.com/office/drawing/2014/main" id="{EA1A6068-CEEF-9ABC-506D-928EB7ADD45C}"/>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700" dirty="0">
                  <a:solidFill>
                    <a:schemeClr val="lt1"/>
                  </a:solidFill>
                  <a:latin typeface="Inter ExtraBold"/>
                  <a:ea typeface="Inter ExtraBold"/>
                  <a:cs typeface="Inter ExtraBold"/>
                  <a:sym typeface="Inter ExtraBold"/>
                </a:rPr>
                <a:t>Secondary re-sue of data</a:t>
              </a:r>
              <a:endParaRPr sz="700" dirty="0">
                <a:solidFill>
                  <a:schemeClr val="lt1"/>
                </a:solidFill>
                <a:latin typeface="Inter"/>
                <a:ea typeface="Inter"/>
                <a:cs typeface="Inter"/>
                <a:sym typeface="Inter"/>
              </a:endParaRPr>
            </a:p>
          </p:txBody>
        </p:sp>
        <p:sp>
          <p:nvSpPr>
            <p:cNvPr id="19" name="Google Shape;58;p13">
              <a:extLst>
                <a:ext uri="{FF2B5EF4-FFF2-40B4-BE49-F238E27FC236}">
                  <a16:creationId xmlns:a16="http://schemas.microsoft.com/office/drawing/2014/main" id="{6E00B06A-D042-3508-0244-FC5E58093D14}"/>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700" dirty="0">
                  <a:solidFill>
                    <a:schemeClr val="lt1"/>
                  </a:solidFill>
                  <a:latin typeface="Inter ExtraBold"/>
                  <a:ea typeface="Inter ExtraBold"/>
                  <a:cs typeface="Inter ExtraBold"/>
                  <a:sym typeface="Inter ExtraBold"/>
                </a:rPr>
                <a:t>	</a:t>
              </a:r>
              <a:r>
                <a:rPr lang="en-GB" sz="700" dirty="0">
                  <a:solidFill>
                    <a:schemeClr val="lt1"/>
                  </a:solidFill>
                  <a:latin typeface="Inter"/>
                  <a:ea typeface="Inter"/>
                  <a:cs typeface="Inter"/>
                  <a:sym typeface="Inter"/>
                </a:rPr>
                <a:t>- Admin Console</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700" dirty="0">
                  <a:solidFill>
                    <a:schemeClr val="lt1"/>
                  </a:solidFill>
                  <a:latin typeface="Inter"/>
                  <a:ea typeface="Inter"/>
                  <a:cs typeface="Inter"/>
                  <a:sym typeface="Inter"/>
                </a:rPr>
                <a:t>	- Audit Trail &amp; Node Authentication</a:t>
              </a:r>
              <a:endParaRPr sz="7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7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700" dirty="0">
                  <a:solidFill>
                    <a:schemeClr val="lt1"/>
                  </a:solidFill>
                  <a:latin typeface="Inter"/>
                  <a:ea typeface="Inter"/>
                  <a:cs typeface="Inter"/>
                  <a:sym typeface="Inter"/>
                </a:rPr>
                <a:t>	- Interlinking and Routing Services, also known as Channels in the reference implementation</a:t>
              </a:r>
              <a:endParaRPr sz="7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7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700" dirty="0">
                  <a:solidFill>
                    <a:schemeClr val="lt1"/>
                  </a:solidFill>
                  <a:latin typeface="Inter"/>
                  <a:ea typeface="Inter"/>
                  <a:cs typeface="Inter"/>
                  <a:sym typeface="Inter"/>
                </a:rPr>
                <a:t>	- Pass-through, Adapter or Orchestration mediators</a:t>
              </a:r>
              <a:endParaRPr sz="7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20" name="Google Shape;59;p13">
              <a:extLst>
                <a:ext uri="{FF2B5EF4-FFF2-40B4-BE49-F238E27FC236}">
                  <a16:creationId xmlns:a16="http://schemas.microsoft.com/office/drawing/2014/main" id="{DBFC6F45-781F-EAD7-08F5-878ACD0FAA70}"/>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7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700" dirty="0">
                <a:solidFill>
                  <a:schemeClr val="lt1"/>
                </a:solidFill>
                <a:latin typeface="Inter"/>
                <a:ea typeface="Inter"/>
                <a:cs typeface="Inter"/>
                <a:sym typeface="Inter"/>
              </a:endParaRPr>
            </a:p>
            <a:p>
              <a:pPr marL="630000" lvl="0" indent="-361950" algn="l" rtl="0">
                <a:spcBef>
                  <a:spcPts val="0"/>
                </a:spcBef>
                <a:spcAft>
                  <a:spcPts val="0"/>
                </a:spcAft>
                <a:buNone/>
              </a:pPr>
              <a:r>
                <a:rPr lang="en-GB" sz="700" dirty="0">
                  <a:solidFill>
                    <a:schemeClr val="lt1"/>
                  </a:solidFill>
                  <a:latin typeface="Inter"/>
                  <a:ea typeface="Inter"/>
                  <a:cs typeface="Inter"/>
                  <a:sym typeface="Inter"/>
                </a:rPr>
                <a:t>Key defining characteristics are the workflows that are supported by the system (see </a:t>
              </a:r>
              <a:r>
                <a:rPr lang="en-GB" sz="7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700" dirty="0">
                  <a:solidFill>
                    <a:schemeClr val="lt1"/>
                  </a:solidFill>
                  <a:latin typeface="Inter"/>
                  <a:ea typeface="Inter"/>
                  <a:cs typeface="Inter"/>
                  <a:sym typeface="Inter"/>
                </a:rPr>
                <a:t>).</a:t>
              </a:r>
              <a:endParaRPr sz="7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HOW: Following Kenya’s architecture,</a:t>
            </a:r>
            <a:br>
              <a:rPr lang="en-NL" dirty="0"/>
            </a:br>
            <a:r>
              <a:rPr lang="en-NL" dirty="0"/>
              <a:t>we add Analytics &amp; Intelligence Services to our framework</a:t>
            </a:r>
          </a:p>
        </p:txBody>
      </p:sp>
      <p:sp>
        <p:nvSpPr>
          <p:cNvPr id="17" name="Text Placeholder 1">
            <a:extLst>
              <a:ext uri="{FF2B5EF4-FFF2-40B4-BE49-F238E27FC236}">
                <a16:creationId xmlns:a16="http://schemas.microsoft.com/office/drawing/2014/main" id="{FE260218-9F36-9515-FF97-45B3ED2CC621}"/>
              </a:ext>
            </a:extLst>
          </p:cNvPr>
          <p:cNvSpPr txBox="1">
            <a:spLocks/>
          </p:cNvSpPr>
          <p:nvPr/>
        </p:nvSpPr>
        <p:spPr bwMode="auto">
          <a:xfrm>
            <a:off x="5259275" y="1083733"/>
            <a:ext cx="3618630" cy="33358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NL" sz="1400" b="1" dirty="0"/>
              <a:t>Insights from visit to Kenya</a:t>
            </a:r>
          </a:p>
          <a:p>
            <a:pPr marL="184150" indent="-184150">
              <a:buFont typeface="Arial" panose="020B0604020202020204" pitchFamily="34" charset="0"/>
              <a:buChar char="•"/>
            </a:pPr>
            <a:r>
              <a:rPr lang="en-GB" sz="1400" dirty="0">
                <a:solidFill>
                  <a:srgbClr val="00548E"/>
                </a:solidFill>
                <a:latin typeface="Calibri" panose="020F0502020204030204" pitchFamily="34" charset="0"/>
              </a:rPr>
              <a:t>Little focus on implementing analytics &amp; intelligence services, whilst there is a need by third-parties for secondary access and re-use</a:t>
            </a:r>
          </a:p>
          <a:p>
            <a:pPr marL="184150" indent="-184150">
              <a:buFont typeface="Arial" panose="020B0604020202020204" pitchFamily="34" charset="0"/>
              <a:buChar char="•"/>
            </a:pPr>
            <a:endParaRPr lang="en-GB" sz="1400" dirty="0">
              <a:solidFill>
                <a:srgbClr val="00548E"/>
              </a:solidFill>
              <a:latin typeface="Calibri" panose="020F0502020204030204" pitchFamily="34" charset="0"/>
            </a:endParaRPr>
          </a:p>
          <a:p>
            <a:pPr marL="184150" indent="-184150">
              <a:buFont typeface="Arial" panose="020B0604020202020204" pitchFamily="34" charset="0"/>
              <a:buChar char="•"/>
            </a:pPr>
            <a:r>
              <a:rPr lang="en-GB" sz="1400" dirty="0">
                <a:solidFill>
                  <a:srgbClr val="00548E"/>
                </a:solidFill>
                <a:latin typeface="Calibri" panose="020F0502020204030204" pitchFamily="34" charset="0"/>
              </a:rPr>
              <a:t>No consensus / clear definitions on type of re-use:</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Primary data re-use: positioned within routine health delivery process, envisioned to be a market of supplier of business services</a:t>
            </a:r>
          </a:p>
          <a:p>
            <a:pPr marL="457200" lvl="1" indent="-184150">
              <a:buFont typeface="Arial" panose="020B0604020202020204" pitchFamily="34" charset="0"/>
              <a:buChar char="•"/>
            </a:pPr>
            <a:r>
              <a:rPr lang="en-GB" sz="1200" dirty="0">
                <a:solidFill>
                  <a:srgbClr val="00548E"/>
                </a:solidFill>
                <a:latin typeface="Calibri" panose="020F0502020204030204" pitchFamily="34" charset="0"/>
              </a:rPr>
              <a:t>Secondary data re-use: positioned as re-use of data for analytical and intelligence purposes by academic institutions, pharma companies etc.</a:t>
            </a:r>
          </a:p>
        </p:txBody>
      </p:sp>
    </p:spTree>
    <p:extLst>
      <p:ext uri="{BB962C8B-B14F-4D97-AF65-F5344CB8AC3E}">
        <p14:creationId xmlns:p14="http://schemas.microsoft.com/office/powerpoint/2010/main" val="133350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8C9084-205B-9FF2-6BF9-589AF17BA14A}"/>
              </a:ext>
            </a:extLst>
          </p:cNvPr>
          <p:cNvPicPr>
            <a:picLocks noChangeAspect="1"/>
          </p:cNvPicPr>
          <p:nvPr/>
        </p:nvPicPr>
        <p:blipFill>
          <a:blip r:embed="rId2"/>
          <a:stretch>
            <a:fillRect/>
          </a:stretch>
        </p:blipFill>
        <p:spPr>
          <a:xfrm>
            <a:off x="5365819" y="1191572"/>
            <a:ext cx="3151168" cy="3651584"/>
          </a:xfrm>
          <a:prstGeom prst="rect">
            <a:avLst/>
          </a:prstGeom>
        </p:spPr>
      </p:pic>
      <p:sp>
        <p:nvSpPr>
          <p:cNvPr id="3" name="Title 2">
            <a:extLst>
              <a:ext uri="{FF2B5EF4-FFF2-40B4-BE49-F238E27FC236}">
                <a16:creationId xmlns:a16="http://schemas.microsoft.com/office/drawing/2014/main" id="{A06AFF90-F59E-8D86-EF81-30C3CE9C91B9}"/>
              </a:ext>
            </a:extLst>
          </p:cNvPr>
          <p:cNvSpPr>
            <a:spLocks noGrp="1"/>
          </p:cNvSpPr>
          <p:nvPr>
            <p:ph type="title"/>
          </p:nvPr>
        </p:nvSpPr>
        <p:spPr/>
        <p:txBody>
          <a:bodyPr/>
          <a:lstStyle/>
          <a:p>
            <a:r>
              <a:rPr lang="en-NL" dirty="0"/>
              <a:t>HOW: contribute to Digital Public Goods</a:t>
            </a:r>
          </a:p>
        </p:txBody>
      </p:sp>
      <p:pic>
        <p:nvPicPr>
          <p:cNvPr id="6" name="Picture 5">
            <a:extLst>
              <a:ext uri="{FF2B5EF4-FFF2-40B4-BE49-F238E27FC236}">
                <a16:creationId xmlns:a16="http://schemas.microsoft.com/office/drawing/2014/main" id="{8256E38E-EF43-4D74-0FBB-60B6208041B0}"/>
              </a:ext>
            </a:extLst>
          </p:cNvPr>
          <p:cNvPicPr>
            <a:picLocks noChangeAspect="1"/>
          </p:cNvPicPr>
          <p:nvPr/>
        </p:nvPicPr>
        <p:blipFill>
          <a:blip r:embed="rId3"/>
          <a:stretch>
            <a:fillRect/>
          </a:stretch>
        </p:blipFill>
        <p:spPr>
          <a:xfrm>
            <a:off x="507475" y="842354"/>
            <a:ext cx="1256930" cy="910819"/>
          </a:xfrm>
          <a:prstGeom prst="rect">
            <a:avLst/>
          </a:prstGeom>
        </p:spPr>
      </p:pic>
      <p:pic>
        <p:nvPicPr>
          <p:cNvPr id="8" name="Picture 7">
            <a:extLst>
              <a:ext uri="{FF2B5EF4-FFF2-40B4-BE49-F238E27FC236}">
                <a16:creationId xmlns:a16="http://schemas.microsoft.com/office/drawing/2014/main" id="{0E5C48B9-CB61-5B15-A4C6-DA0CA83C01F9}"/>
              </a:ext>
            </a:extLst>
          </p:cNvPr>
          <p:cNvPicPr>
            <a:picLocks noChangeAspect="1"/>
          </p:cNvPicPr>
          <p:nvPr/>
        </p:nvPicPr>
        <p:blipFill>
          <a:blip r:embed="rId4"/>
          <a:stretch>
            <a:fillRect/>
          </a:stretch>
        </p:blipFill>
        <p:spPr>
          <a:xfrm>
            <a:off x="577516" y="1871882"/>
            <a:ext cx="4403558" cy="2301928"/>
          </a:xfrm>
          <a:prstGeom prst="rect">
            <a:avLst/>
          </a:prstGeom>
        </p:spPr>
      </p:pic>
      <p:sp>
        <p:nvSpPr>
          <p:cNvPr id="9" name="Text Placeholder 1">
            <a:extLst>
              <a:ext uri="{FF2B5EF4-FFF2-40B4-BE49-F238E27FC236}">
                <a16:creationId xmlns:a16="http://schemas.microsoft.com/office/drawing/2014/main" id="{C933E678-65B7-BBB1-D83A-53D4C81B6540}"/>
              </a:ext>
            </a:extLst>
          </p:cNvPr>
          <p:cNvSpPr txBox="1">
            <a:spLocks/>
          </p:cNvSpPr>
          <p:nvPr/>
        </p:nvSpPr>
        <p:spPr bwMode="auto">
          <a:xfrm>
            <a:off x="1945435" y="1191572"/>
            <a:ext cx="2399684" cy="56160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050" dirty="0">
                <a:solidFill>
                  <a:srgbClr val="00548E"/>
                </a:solidFill>
                <a:latin typeface="Calibri" panose="020F0502020204030204" pitchFamily="34" charset="0"/>
              </a:rPr>
              <a:t>152 open source software components</a:t>
            </a:r>
            <a:br>
              <a:rPr lang="en-GB" sz="1050" dirty="0">
                <a:solidFill>
                  <a:srgbClr val="00548E"/>
                </a:solidFill>
                <a:latin typeface="Calibri" panose="020F0502020204030204" pitchFamily="34" charset="0"/>
              </a:rPr>
            </a:br>
            <a:r>
              <a:rPr lang="en-GB" sz="1050" dirty="0">
                <a:solidFill>
                  <a:srgbClr val="00548E"/>
                </a:solidFill>
                <a:latin typeface="Calibri" panose="020F0502020204030204" pitchFamily="34" charset="0"/>
              </a:rPr>
              <a:t>of which 75 in health domain</a:t>
            </a:r>
          </a:p>
        </p:txBody>
      </p:sp>
      <p:sp>
        <p:nvSpPr>
          <p:cNvPr id="12" name="Rectangle 11">
            <a:extLst>
              <a:ext uri="{FF2B5EF4-FFF2-40B4-BE49-F238E27FC236}">
                <a16:creationId xmlns:a16="http://schemas.microsoft.com/office/drawing/2014/main" id="{0915990C-2417-0E55-0D7D-F9BD8C59855C}"/>
              </a:ext>
            </a:extLst>
          </p:cNvPr>
          <p:cNvSpPr/>
          <p:nvPr/>
        </p:nvSpPr>
        <p:spPr>
          <a:xfrm>
            <a:off x="5128890" y="1191572"/>
            <a:ext cx="3471970" cy="3965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600" dirty="0"/>
          </a:p>
        </p:txBody>
      </p:sp>
      <p:sp>
        <p:nvSpPr>
          <p:cNvPr id="16" name="Rectangle 15">
            <a:extLst>
              <a:ext uri="{FF2B5EF4-FFF2-40B4-BE49-F238E27FC236}">
                <a16:creationId xmlns:a16="http://schemas.microsoft.com/office/drawing/2014/main" id="{AF0F3205-D207-80D6-3EC1-74CAB1A6EEFC}"/>
              </a:ext>
            </a:extLst>
          </p:cNvPr>
          <p:cNvSpPr/>
          <p:nvPr/>
        </p:nvSpPr>
        <p:spPr>
          <a:xfrm>
            <a:off x="5281946" y="1191572"/>
            <a:ext cx="3471970" cy="3965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600" dirty="0"/>
          </a:p>
        </p:txBody>
      </p:sp>
      <p:sp>
        <p:nvSpPr>
          <p:cNvPr id="18" name="Rectangle 17">
            <a:extLst>
              <a:ext uri="{FF2B5EF4-FFF2-40B4-BE49-F238E27FC236}">
                <a16:creationId xmlns:a16="http://schemas.microsoft.com/office/drawing/2014/main" id="{A13CC26F-3C9C-7EFE-3A08-D9D91968C6FA}"/>
              </a:ext>
            </a:extLst>
          </p:cNvPr>
          <p:cNvSpPr/>
          <p:nvPr/>
        </p:nvSpPr>
        <p:spPr>
          <a:xfrm>
            <a:off x="5281944" y="1102810"/>
            <a:ext cx="3354579" cy="5741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600" dirty="0"/>
          </a:p>
        </p:txBody>
      </p:sp>
      <p:sp>
        <p:nvSpPr>
          <p:cNvPr id="19" name="Rectangle 18">
            <a:extLst>
              <a:ext uri="{FF2B5EF4-FFF2-40B4-BE49-F238E27FC236}">
                <a16:creationId xmlns:a16="http://schemas.microsoft.com/office/drawing/2014/main" id="{A25B1244-4F0A-56AC-A31E-8DC464677BDB}"/>
              </a:ext>
            </a:extLst>
          </p:cNvPr>
          <p:cNvSpPr/>
          <p:nvPr/>
        </p:nvSpPr>
        <p:spPr>
          <a:xfrm>
            <a:off x="5281944" y="3163020"/>
            <a:ext cx="3354579" cy="39231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600" dirty="0"/>
          </a:p>
        </p:txBody>
      </p:sp>
    </p:spTree>
    <p:extLst>
      <p:ext uri="{BB962C8B-B14F-4D97-AF65-F5344CB8AC3E}">
        <p14:creationId xmlns:p14="http://schemas.microsoft.com/office/powerpoint/2010/main" val="1973118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7C54EB-0C4F-87D6-453C-D6FF02CFCC31}"/>
              </a:ext>
            </a:extLst>
          </p:cNvPr>
          <p:cNvSpPr>
            <a:spLocks noGrp="1"/>
          </p:cNvSpPr>
          <p:nvPr>
            <p:ph type="title"/>
          </p:nvPr>
        </p:nvSpPr>
        <p:spPr/>
        <p:txBody>
          <a:bodyPr/>
          <a:lstStyle/>
          <a:p>
            <a:r>
              <a:rPr lang="en-NL" dirty="0"/>
              <a:t>HOW: Beyond technology, we want demonstrate sustainable fair data sharing</a:t>
            </a:r>
          </a:p>
        </p:txBody>
      </p:sp>
      <p:pic>
        <p:nvPicPr>
          <p:cNvPr id="6" name="Google Shape;116;p21">
            <a:extLst>
              <a:ext uri="{FF2B5EF4-FFF2-40B4-BE49-F238E27FC236}">
                <a16:creationId xmlns:a16="http://schemas.microsoft.com/office/drawing/2014/main" id="{47673AF7-38FB-DE91-7958-01FF1041FFBD}"/>
              </a:ext>
            </a:extLst>
          </p:cNvPr>
          <p:cNvPicPr preferRelativeResize="0"/>
          <p:nvPr/>
        </p:nvPicPr>
        <p:blipFill rotWithShape="1">
          <a:blip r:embed="rId2">
            <a:alphaModFix/>
          </a:blip>
          <a:srcRect l="35415" t="26364" r="35937" b="26641"/>
          <a:stretch/>
        </p:blipFill>
        <p:spPr>
          <a:xfrm>
            <a:off x="835225" y="1818217"/>
            <a:ext cx="1462824" cy="2399675"/>
          </a:xfrm>
          <a:prstGeom prst="rect">
            <a:avLst/>
          </a:prstGeom>
          <a:noFill/>
          <a:ln>
            <a:noFill/>
          </a:ln>
        </p:spPr>
      </p:pic>
      <p:sp>
        <p:nvSpPr>
          <p:cNvPr id="7" name="Google Shape;117;p21">
            <a:extLst>
              <a:ext uri="{FF2B5EF4-FFF2-40B4-BE49-F238E27FC236}">
                <a16:creationId xmlns:a16="http://schemas.microsoft.com/office/drawing/2014/main" id="{6B2F12C8-72AE-D421-6DDA-90402AB89C77}"/>
              </a:ext>
            </a:extLst>
          </p:cNvPr>
          <p:cNvSpPr txBox="1"/>
          <p:nvPr/>
        </p:nvSpPr>
        <p:spPr>
          <a:xfrm>
            <a:off x="413888" y="2389819"/>
            <a:ext cx="2305500" cy="1244400"/>
          </a:xfrm>
          <a:prstGeom prst="rect">
            <a:avLst/>
          </a:prstGeom>
          <a:solidFill>
            <a:srgbClr val="FFFFFF">
              <a:alpha val="9000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 sz="1400" dirty="0">
                <a:latin typeface="Inter"/>
                <a:ea typeface="Inter"/>
                <a:cs typeface="Inter"/>
                <a:sym typeface="Inter"/>
              </a:rPr>
              <a:t>1.</a:t>
            </a:r>
            <a:br>
              <a:rPr lang="nl" sz="1400" dirty="0">
                <a:latin typeface="Inter"/>
                <a:ea typeface="Inter"/>
                <a:cs typeface="Inter"/>
                <a:sym typeface="Inter"/>
              </a:rPr>
            </a:br>
            <a:r>
              <a:rPr lang="nl" sz="1400" dirty="0">
                <a:latin typeface="Inter"/>
                <a:ea typeface="Inter"/>
                <a:cs typeface="Inter"/>
                <a:sym typeface="Inter"/>
              </a:rPr>
              <a:t>Facilitating</a:t>
            </a:r>
            <a:br>
              <a:rPr lang="nl" sz="1400" dirty="0">
                <a:latin typeface="Inter"/>
                <a:ea typeface="Inter"/>
                <a:cs typeface="Inter"/>
                <a:sym typeface="Inter"/>
              </a:rPr>
            </a:br>
            <a:r>
              <a:rPr lang="nl" sz="1400" dirty="0">
                <a:latin typeface="Inter"/>
                <a:ea typeface="Inter"/>
                <a:cs typeface="Inter"/>
                <a:sym typeface="Inter"/>
              </a:rPr>
              <a:t>data use that creates significant public value</a:t>
            </a:r>
            <a:endParaRPr sz="1400" dirty="0">
              <a:latin typeface="Inter"/>
              <a:ea typeface="Inter"/>
              <a:cs typeface="Inter"/>
              <a:sym typeface="Inter"/>
            </a:endParaRPr>
          </a:p>
        </p:txBody>
      </p:sp>
      <p:pic>
        <p:nvPicPr>
          <p:cNvPr id="8" name="Google Shape;118;p21">
            <a:extLst>
              <a:ext uri="{FF2B5EF4-FFF2-40B4-BE49-F238E27FC236}">
                <a16:creationId xmlns:a16="http://schemas.microsoft.com/office/drawing/2014/main" id="{F1B75A7F-B4B9-5323-4A6D-E07350C6D97A}"/>
              </a:ext>
            </a:extLst>
          </p:cNvPr>
          <p:cNvPicPr preferRelativeResize="0"/>
          <p:nvPr/>
        </p:nvPicPr>
        <p:blipFill rotWithShape="1">
          <a:blip r:embed="rId2">
            <a:alphaModFix/>
          </a:blip>
          <a:srcRect l="35415" t="26364" r="35937" b="26641"/>
          <a:stretch/>
        </p:blipFill>
        <p:spPr>
          <a:xfrm>
            <a:off x="3535788" y="1818217"/>
            <a:ext cx="1462824" cy="2399675"/>
          </a:xfrm>
          <a:prstGeom prst="rect">
            <a:avLst/>
          </a:prstGeom>
          <a:noFill/>
          <a:ln>
            <a:noFill/>
          </a:ln>
        </p:spPr>
      </p:pic>
      <p:sp>
        <p:nvSpPr>
          <p:cNvPr id="9" name="Google Shape;119;p21">
            <a:extLst>
              <a:ext uri="{FF2B5EF4-FFF2-40B4-BE49-F238E27FC236}">
                <a16:creationId xmlns:a16="http://schemas.microsoft.com/office/drawing/2014/main" id="{8D0BC4C2-E50B-6F11-0071-B313E3BE6CFE}"/>
              </a:ext>
            </a:extLst>
          </p:cNvPr>
          <p:cNvSpPr txBox="1"/>
          <p:nvPr/>
        </p:nvSpPr>
        <p:spPr>
          <a:xfrm>
            <a:off x="3114450" y="2389816"/>
            <a:ext cx="2305500" cy="1244400"/>
          </a:xfrm>
          <a:prstGeom prst="rect">
            <a:avLst/>
          </a:prstGeom>
          <a:solidFill>
            <a:srgbClr val="FFFFFF">
              <a:alpha val="9000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nl" sz="1400" dirty="0">
                <a:latin typeface="Inter"/>
                <a:ea typeface="Inter"/>
                <a:cs typeface="Inter"/>
                <a:sym typeface="Inter"/>
              </a:rPr>
              <a:t>2. </a:t>
            </a:r>
            <a:endParaRPr sz="1400" dirty="0">
              <a:latin typeface="Inter"/>
              <a:ea typeface="Inter"/>
              <a:cs typeface="Inter"/>
              <a:sym typeface="Inter"/>
            </a:endParaRPr>
          </a:p>
          <a:p>
            <a:pPr marL="0" marR="0" lvl="0" indent="0" algn="ctr" rtl="0">
              <a:lnSpc>
                <a:spcPct val="100000"/>
              </a:lnSpc>
              <a:spcBef>
                <a:spcPts val="0"/>
              </a:spcBef>
              <a:spcAft>
                <a:spcPts val="0"/>
              </a:spcAft>
              <a:buNone/>
            </a:pPr>
            <a:r>
              <a:rPr lang="nl" sz="1400" dirty="0">
                <a:latin typeface="Inter"/>
                <a:ea typeface="Inter"/>
                <a:cs typeface="Inter"/>
                <a:sym typeface="Inter"/>
              </a:rPr>
              <a:t>Preventing and mitigating harm </a:t>
            </a:r>
            <a:endParaRPr sz="1400" dirty="0">
              <a:latin typeface="Inter"/>
              <a:ea typeface="Inter"/>
              <a:cs typeface="Inter"/>
              <a:sym typeface="Inter"/>
            </a:endParaRPr>
          </a:p>
        </p:txBody>
      </p:sp>
      <p:pic>
        <p:nvPicPr>
          <p:cNvPr id="10" name="Google Shape;120;p21">
            <a:extLst>
              <a:ext uri="{FF2B5EF4-FFF2-40B4-BE49-F238E27FC236}">
                <a16:creationId xmlns:a16="http://schemas.microsoft.com/office/drawing/2014/main" id="{396F1BC4-A3CF-6B12-D59C-39F59E110B38}"/>
              </a:ext>
            </a:extLst>
          </p:cNvPr>
          <p:cNvPicPr preferRelativeResize="0"/>
          <p:nvPr/>
        </p:nvPicPr>
        <p:blipFill rotWithShape="1">
          <a:blip r:embed="rId2">
            <a:alphaModFix/>
          </a:blip>
          <a:srcRect l="35415" t="26364" r="35937" b="26641"/>
          <a:stretch/>
        </p:blipFill>
        <p:spPr>
          <a:xfrm>
            <a:off x="6236338" y="1818217"/>
            <a:ext cx="1462824" cy="2399675"/>
          </a:xfrm>
          <a:prstGeom prst="rect">
            <a:avLst/>
          </a:prstGeom>
          <a:noFill/>
          <a:ln>
            <a:noFill/>
          </a:ln>
        </p:spPr>
      </p:pic>
      <p:sp>
        <p:nvSpPr>
          <p:cNvPr id="11" name="Google Shape;121;p21">
            <a:extLst>
              <a:ext uri="{FF2B5EF4-FFF2-40B4-BE49-F238E27FC236}">
                <a16:creationId xmlns:a16="http://schemas.microsoft.com/office/drawing/2014/main" id="{7B351583-E37B-2BA7-DC14-0B8DF1B63B9F}"/>
              </a:ext>
            </a:extLst>
          </p:cNvPr>
          <p:cNvSpPr txBox="1"/>
          <p:nvPr/>
        </p:nvSpPr>
        <p:spPr>
          <a:xfrm>
            <a:off x="5815000" y="2395854"/>
            <a:ext cx="2305500" cy="1244400"/>
          </a:xfrm>
          <a:prstGeom prst="rect">
            <a:avLst/>
          </a:prstGeom>
          <a:solidFill>
            <a:srgbClr val="FFFFFF">
              <a:alpha val="9000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nl" sz="1400" dirty="0">
                <a:latin typeface="Inter"/>
                <a:ea typeface="Inter"/>
                <a:cs typeface="Inter"/>
                <a:sym typeface="Inter"/>
              </a:rPr>
              <a:t>3.</a:t>
            </a:r>
            <a:br>
              <a:rPr lang="nl" sz="1400" dirty="0">
                <a:latin typeface="Inter"/>
                <a:ea typeface="Inter"/>
                <a:cs typeface="Inter"/>
                <a:sym typeface="Inter"/>
              </a:rPr>
            </a:br>
            <a:r>
              <a:rPr lang="nl" sz="1400" dirty="0">
                <a:latin typeface="Inter"/>
                <a:ea typeface="Inter"/>
                <a:cs typeface="Inter"/>
                <a:sym typeface="Inter"/>
              </a:rPr>
              <a:t>Revenue sharing / “taxing” data use by third parties that generate little or no public value </a:t>
            </a:r>
            <a:endParaRPr sz="1400" dirty="0">
              <a:latin typeface="Inter"/>
              <a:ea typeface="Inter"/>
              <a:cs typeface="Inter"/>
              <a:sym typeface="Inter"/>
            </a:endParaRPr>
          </a:p>
        </p:txBody>
      </p:sp>
      <p:sp>
        <p:nvSpPr>
          <p:cNvPr id="12" name="TextBox 11">
            <a:extLst>
              <a:ext uri="{FF2B5EF4-FFF2-40B4-BE49-F238E27FC236}">
                <a16:creationId xmlns:a16="http://schemas.microsoft.com/office/drawing/2014/main" id="{521F180B-998B-9C95-6B83-F1E5A3FCFCE8}"/>
              </a:ext>
            </a:extLst>
          </p:cNvPr>
          <p:cNvSpPr txBox="1"/>
          <p:nvPr/>
        </p:nvSpPr>
        <p:spPr>
          <a:xfrm>
            <a:off x="413888" y="4615542"/>
            <a:ext cx="3018775" cy="206980"/>
          </a:xfrm>
          <a:prstGeom prst="rect">
            <a:avLst/>
          </a:prstGeom>
          <a:noFill/>
        </p:spPr>
        <p:txBody>
          <a:bodyPr wrap="none" tIns="0" rtlCol="0">
            <a:spAutoFit/>
          </a:bodyPr>
          <a:lstStyle/>
          <a:p>
            <a:pPr>
              <a:lnSpc>
                <a:spcPct val="110000"/>
              </a:lnSpc>
              <a:spcBef>
                <a:spcPts val="312"/>
              </a:spcBef>
            </a:pPr>
            <a:r>
              <a:rPr lang="en-NL" sz="1000" dirty="0"/>
              <a:t>Source: Barbara Prainsack et al., </a:t>
            </a:r>
            <a:r>
              <a:rPr lang="en-NL" sz="1000" i="1" dirty="0">
                <a:hlinkClick r:id="rId3"/>
              </a:rPr>
              <a:t>Data Solidarity</a:t>
            </a:r>
            <a:r>
              <a:rPr lang="en-NL" sz="1000" i="1" dirty="0"/>
              <a:t> </a:t>
            </a:r>
            <a:r>
              <a:rPr lang="en-NL" sz="1000" dirty="0"/>
              <a:t>(2022)</a:t>
            </a:r>
          </a:p>
        </p:txBody>
      </p:sp>
      <p:sp>
        <p:nvSpPr>
          <p:cNvPr id="13" name="TextBox 12">
            <a:extLst>
              <a:ext uri="{FF2B5EF4-FFF2-40B4-BE49-F238E27FC236}">
                <a16:creationId xmlns:a16="http://schemas.microsoft.com/office/drawing/2014/main" id="{7CE7B098-BED3-E9BC-03F0-E329AD3D6B76}"/>
              </a:ext>
            </a:extLst>
          </p:cNvPr>
          <p:cNvSpPr txBox="1"/>
          <p:nvPr/>
        </p:nvSpPr>
        <p:spPr>
          <a:xfrm>
            <a:off x="413888" y="1315976"/>
            <a:ext cx="3316742" cy="303416"/>
          </a:xfrm>
          <a:prstGeom prst="rect">
            <a:avLst/>
          </a:prstGeom>
          <a:noFill/>
        </p:spPr>
        <p:txBody>
          <a:bodyPr wrap="none" tIns="0" rtlCol="0">
            <a:spAutoFit/>
          </a:bodyPr>
          <a:lstStyle/>
          <a:p>
            <a:pPr>
              <a:lnSpc>
                <a:spcPct val="110000"/>
              </a:lnSpc>
              <a:spcBef>
                <a:spcPts val="312"/>
              </a:spcBef>
            </a:pPr>
            <a:r>
              <a:rPr lang="en-NL" sz="1600" dirty="0"/>
              <a:t>Three pillars towards fair data sharing</a:t>
            </a:r>
          </a:p>
        </p:txBody>
      </p:sp>
    </p:spTree>
    <p:extLst>
      <p:ext uri="{BB962C8B-B14F-4D97-AF65-F5344CB8AC3E}">
        <p14:creationId xmlns:p14="http://schemas.microsoft.com/office/powerpoint/2010/main" val="329034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20522F-93BC-C69A-D92E-37FA21FECDC2}"/>
              </a:ext>
            </a:extLst>
          </p:cNvPr>
          <p:cNvSpPr>
            <a:spLocks noGrp="1"/>
          </p:cNvSpPr>
          <p:nvPr>
            <p:ph type="title"/>
          </p:nvPr>
        </p:nvSpPr>
        <p:spPr/>
        <p:txBody>
          <a:bodyPr/>
          <a:lstStyle/>
          <a:p>
            <a:r>
              <a:rPr lang="en-NL" sz="1600" dirty="0"/>
              <a:t>WHAT: International Patient Summary (IPS) </a:t>
            </a:r>
            <a:r>
              <a:rPr lang="en-NL" dirty="0"/>
              <a:t>as starting point for SHR</a:t>
            </a:r>
          </a:p>
        </p:txBody>
      </p:sp>
      <p:pic>
        <p:nvPicPr>
          <p:cNvPr id="1026" name="Picture 2" descr="Figure 2: The IPS composition">
            <a:extLst>
              <a:ext uri="{FF2B5EF4-FFF2-40B4-BE49-F238E27FC236}">
                <a16:creationId xmlns:a16="http://schemas.microsoft.com/office/drawing/2014/main" id="{4B77995A-D02F-5DAD-D035-52ED99D3D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71" y="1377269"/>
            <a:ext cx="4565882" cy="26076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1F32BA-ED6D-E7C6-DE7F-8A6035F5A137}"/>
              </a:ext>
            </a:extLst>
          </p:cNvPr>
          <p:cNvSpPr txBox="1"/>
          <p:nvPr/>
        </p:nvSpPr>
        <p:spPr>
          <a:xfrm>
            <a:off x="5699464" y="1482571"/>
            <a:ext cx="2800430" cy="1850058"/>
          </a:xfrm>
          <a:prstGeom prst="rect">
            <a:avLst/>
          </a:prstGeom>
          <a:noFill/>
        </p:spPr>
        <p:txBody>
          <a:bodyPr wrap="square" tIns="0" rtlCol="0">
            <a:spAutoFit/>
          </a:bodyPr>
          <a:lstStyle/>
          <a:p>
            <a:pPr>
              <a:lnSpc>
                <a:spcPct val="110000"/>
              </a:lnSpc>
              <a:spcBef>
                <a:spcPts val="312"/>
              </a:spcBef>
            </a:pPr>
            <a:r>
              <a:rPr lang="en-GB" sz="1600" dirty="0"/>
              <a:t>Details: </a:t>
            </a:r>
            <a:r>
              <a:rPr lang="en-GB" sz="1600" dirty="0">
                <a:hlinkClick r:id="rId3"/>
              </a:rPr>
              <a:t>FHIR IPS</a:t>
            </a:r>
            <a:endParaRPr lang="en-GB" sz="1600" dirty="0"/>
          </a:p>
          <a:p>
            <a:pPr>
              <a:lnSpc>
                <a:spcPct val="110000"/>
              </a:lnSpc>
              <a:spcBef>
                <a:spcPts val="312"/>
              </a:spcBef>
            </a:pPr>
            <a:r>
              <a:rPr lang="en-GB" sz="1600" dirty="0"/>
              <a:t>Additions:</a:t>
            </a:r>
          </a:p>
          <a:p>
            <a:pPr marL="285750" indent="-285750">
              <a:lnSpc>
                <a:spcPct val="110000"/>
              </a:lnSpc>
              <a:spcBef>
                <a:spcPts val="312"/>
              </a:spcBef>
              <a:buFontTx/>
              <a:buChar char="-"/>
            </a:pPr>
            <a:r>
              <a:rPr lang="en-GB" sz="1600" dirty="0"/>
              <a:t>Questionnaire</a:t>
            </a:r>
          </a:p>
          <a:p>
            <a:pPr marL="285750" indent="-285750">
              <a:lnSpc>
                <a:spcPct val="110000"/>
              </a:lnSpc>
              <a:spcBef>
                <a:spcPts val="312"/>
              </a:spcBef>
              <a:buFontTx/>
              <a:buChar char="-"/>
            </a:pPr>
            <a:r>
              <a:rPr lang="en-GB" sz="1600" dirty="0" err="1"/>
              <a:t>QuestionnaireResponse</a:t>
            </a:r>
            <a:endParaRPr lang="en-GB" sz="1600" dirty="0"/>
          </a:p>
          <a:p>
            <a:pPr marL="285750" indent="-285750">
              <a:lnSpc>
                <a:spcPct val="110000"/>
              </a:lnSpc>
              <a:spcBef>
                <a:spcPts val="312"/>
              </a:spcBef>
              <a:buFontTx/>
              <a:buChar char="-"/>
            </a:pPr>
            <a:r>
              <a:rPr lang="en-GB" sz="1600" dirty="0"/>
              <a:t>ServiceRequest (for referral)</a:t>
            </a:r>
          </a:p>
          <a:p>
            <a:pPr>
              <a:lnSpc>
                <a:spcPct val="110000"/>
              </a:lnSpc>
              <a:spcBef>
                <a:spcPts val="312"/>
              </a:spcBef>
            </a:pPr>
            <a:endParaRPr lang="en-NL" sz="1600" dirty="0"/>
          </a:p>
        </p:txBody>
      </p:sp>
    </p:spTree>
    <p:extLst>
      <p:ext uri="{BB962C8B-B14F-4D97-AF65-F5344CB8AC3E}">
        <p14:creationId xmlns:p14="http://schemas.microsoft.com/office/powerpoint/2010/main" val="1864106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76E955D4-FF15-2878-4504-3D648EB228C2}"/>
              </a:ext>
            </a:extLst>
          </p:cNvPr>
          <p:cNvGrpSpPr/>
          <p:nvPr/>
        </p:nvGrpSpPr>
        <p:grpSpPr>
          <a:xfrm>
            <a:off x="274531" y="1315962"/>
            <a:ext cx="5013958" cy="3364895"/>
            <a:chOff x="853450" y="663250"/>
            <a:chExt cx="7071300" cy="4330475"/>
          </a:xfrm>
        </p:grpSpPr>
        <p:sp>
          <p:nvSpPr>
            <p:cNvPr id="46" name="Google Shape;54;p13">
              <a:extLst>
                <a:ext uri="{FF2B5EF4-FFF2-40B4-BE49-F238E27FC236}">
                  <a16:creationId xmlns:a16="http://schemas.microsoft.com/office/drawing/2014/main" id="{114464A1-5CBA-5C58-6C97-9D28AAA8E68C}"/>
                </a:ext>
              </a:extLst>
            </p:cNvPr>
            <p:cNvSpPr/>
            <p:nvPr/>
          </p:nvSpPr>
          <p:spPr>
            <a:xfrm>
              <a:off x="853450" y="663250"/>
              <a:ext cx="7071300" cy="31944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7" name="Google Shape;55;p13">
              <a:extLst>
                <a:ext uri="{FF2B5EF4-FFF2-40B4-BE49-F238E27FC236}">
                  <a16:creationId xmlns:a16="http://schemas.microsoft.com/office/drawing/2014/main" id="{DF611BB6-9D8E-4E5E-EBF2-E7751683B723}"/>
                </a:ext>
              </a:extLst>
            </p:cNvPr>
            <p:cNvSpPr/>
            <p:nvPr/>
          </p:nvSpPr>
          <p:spPr>
            <a:xfrm>
              <a:off x="911950" y="707125"/>
              <a:ext cx="2145900" cy="1926300"/>
            </a:xfrm>
            <a:prstGeom prst="rect">
              <a:avLst/>
            </a:prstGeom>
            <a:solidFill>
              <a:srgbClr val="0070C0"/>
            </a:solid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COMMON</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2">
                    <a:extLst>
                      <a:ext uri="{A12FA001-AC4F-418D-AE19-62706E023703}">
                        <ahyp:hlinkClr xmlns:ahyp="http://schemas.microsoft.com/office/drawing/2018/hyperlinkcolor" val="tx"/>
                      </a:ext>
                    </a:extLst>
                  </a:hlinkClick>
                </a:rPr>
                <a:t>CR</a:t>
              </a:r>
              <a:r>
                <a:rPr lang="en-GB" sz="500" dirty="0">
                  <a:solidFill>
                    <a:schemeClr val="lt1"/>
                  </a:solidFill>
                  <a:latin typeface="Inter"/>
                  <a:ea typeface="Inter"/>
                  <a:cs typeface="Inter"/>
                  <a:sym typeface="Inter"/>
                </a:rPr>
                <a:t>	- Client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FR</a:t>
              </a:r>
              <a:r>
                <a:rPr lang="en-GB" sz="500" dirty="0">
                  <a:solidFill>
                    <a:schemeClr val="lt1"/>
                  </a:solidFill>
                  <a:latin typeface="Inter"/>
                  <a:ea typeface="Inter"/>
                  <a:cs typeface="Inter"/>
                  <a:sym typeface="Inter"/>
                </a:rPr>
                <a:t>	- Facility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4">
                    <a:extLst>
                      <a:ext uri="{A12FA001-AC4F-418D-AE19-62706E023703}">
                        <ahyp:hlinkClr xmlns:ahyp="http://schemas.microsoft.com/office/drawing/2018/hyperlinkcolor" val="tx"/>
                      </a:ext>
                    </a:extLst>
                  </a:hlinkClick>
                </a:rPr>
                <a:t>HWR</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Health Worker Registry</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5">
                    <a:extLst>
                      <a:ext uri="{A12FA001-AC4F-418D-AE19-62706E023703}">
                        <ahyp:hlinkClr xmlns:ahyp="http://schemas.microsoft.com/office/drawing/2018/hyperlinkcolor" val="tx"/>
                      </a:ext>
                    </a:extLst>
                  </a:hlinkClick>
                </a:rPr>
                <a:t>TS</a:t>
              </a:r>
              <a:r>
                <a:rPr lang="en-GB" sz="500" dirty="0">
                  <a:solidFill>
                    <a:schemeClr val="lt1"/>
                  </a:solidFill>
                  <a:latin typeface="Inter"/>
                  <a:ea typeface="Inter"/>
                  <a:cs typeface="Inter"/>
                  <a:sym typeface="Inter"/>
                </a:rPr>
                <a:t>	- Terminology Services</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6">
                    <a:extLst>
                      <a:ext uri="{A12FA001-AC4F-418D-AE19-62706E023703}">
                        <ahyp:hlinkClr xmlns:ahyp="http://schemas.microsoft.com/office/drawing/2018/hyperlinkcolor" val="tx"/>
                      </a:ext>
                    </a:extLst>
                  </a:hlinkClick>
                </a:rPr>
                <a:t>PC</a:t>
              </a:r>
              <a:r>
                <a:rPr lang="en-GB" sz="500" dirty="0">
                  <a:solidFill>
                    <a:schemeClr val="lt1"/>
                  </a:solidFill>
                  <a:latin typeface="Inter"/>
                  <a:ea typeface="Inter"/>
                  <a:cs typeface="Inter"/>
                  <a:sym typeface="Inter"/>
                </a:rPr>
                <a:t>	- Product Catalogue</a:t>
              </a:r>
              <a:endParaRPr sz="500" dirty="0">
                <a:solidFill>
                  <a:schemeClr val="lt1"/>
                </a:solidFill>
                <a:latin typeface="Inter"/>
                <a:ea typeface="Inter"/>
                <a:cs typeface="Inter"/>
                <a:sym typeface="Inter"/>
              </a:endParaRPr>
            </a:p>
            <a:p>
              <a:pPr marL="0" lvl="0" indent="0" algn="l" rtl="0">
                <a:spcBef>
                  <a:spcPts val="0"/>
                </a:spcBef>
                <a:spcAft>
                  <a:spcPts val="0"/>
                </a:spcAft>
                <a:buNone/>
              </a:pPr>
              <a:endParaRPr sz="600" dirty="0">
                <a:solidFill>
                  <a:schemeClr val="lt1"/>
                </a:solidFill>
                <a:latin typeface="Inter"/>
                <a:ea typeface="Inter"/>
                <a:cs typeface="Inter"/>
                <a:sym typeface="Inter"/>
              </a:endParaRPr>
            </a:p>
          </p:txBody>
        </p:sp>
        <p:sp>
          <p:nvSpPr>
            <p:cNvPr id="48" name="Google Shape;56;p13">
              <a:extLst>
                <a:ext uri="{FF2B5EF4-FFF2-40B4-BE49-F238E27FC236}">
                  <a16:creationId xmlns:a16="http://schemas.microsoft.com/office/drawing/2014/main" id="{7E931539-E3A7-6166-B671-D30F4734D7B7}"/>
                </a:ext>
              </a:extLst>
            </p:cNvPr>
            <p:cNvSpPr/>
            <p:nvPr/>
          </p:nvSpPr>
          <p:spPr>
            <a:xfrm>
              <a:off x="3284575" y="707125"/>
              <a:ext cx="2170200" cy="1926300"/>
            </a:xfrm>
            <a:prstGeom prst="rect">
              <a:avLst/>
            </a:prstGeom>
            <a:solidFill>
              <a:srgbClr val="00B05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BUSINESS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SERVICES</a:t>
              </a:r>
              <a:br>
                <a:rPr lang="en-GB" sz="1050" dirty="0">
                  <a:solidFill>
                    <a:schemeClr val="lt1"/>
                  </a:solidFill>
                  <a:latin typeface="Inter ExtraBold"/>
                  <a:ea typeface="Inter ExtraBold"/>
                  <a:cs typeface="Inter ExtraBold"/>
                  <a:sym typeface="Inter ExtraBold"/>
                </a:rPr>
              </a:b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endParaRPr sz="50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7">
                    <a:extLst>
                      <a:ext uri="{A12FA001-AC4F-418D-AE19-62706E023703}">
                        <ahyp:hlinkClr xmlns:ahyp="http://schemas.microsoft.com/office/drawing/2018/hyperlinkcolor" val="tx"/>
                      </a:ext>
                    </a:extLst>
                  </a:hlinkClick>
                </a:rPr>
                <a:t>FIS</a:t>
              </a:r>
              <a:r>
                <a:rPr lang="en-GB" sz="500" dirty="0">
                  <a:solidFill>
                    <a:schemeClr val="lt1"/>
                  </a:solidFill>
                  <a:latin typeface="Inter"/>
                  <a:ea typeface="Inter"/>
                  <a:cs typeface="Inter"/>
                  <a:sym typeface="Inter"/>
                </a:rPr>
                <a:t>	- Finance &amp; Insurance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8">
                    <a:extLst>
                      <a:ext uri="{A12FA001-AC4F-418D-AE19-62706E023703}">
                        <ahyp:hlinkClr xmlns:ahyp="http://schemas.microsoft.com/office/drawing/2018/hyperlinkcolor" val="tx"/>
                      </a:ext>
                    </a:extLst>
                  </a:hlinkClick>
                </a:rPr>
                <a:t>HMIS</a:t>
              </a:r>
              <a:r>
                <a:rPr lang="en-GB" sz="500" dirty="0">
                  <a:solidFill>
                    <a:schemeClr val="lt1"/>
                  </a:solidFill>
                  <a:latin typeface="Inter"/>
                  <a:ea typeface="Inter"/>
                  <a:cs typeface="Inter"/>
                  <a:sym typeface="Inter"/>
                </a:rPr>
                <a:t>	- Health Mgt. Info. System</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9">
                    <a:extLst>
                      <a:ext uri="{A12FA001-AC4F-418D-AE19-62706E023703}">
                        <ahyp:hlinkClr xmlns:ahyp="http://schemas.microsoft.com/office/drawing/2018/hyperlinkcolor" val="tx"/>
                      </a:ext>
                    </a:extLst>
                  </a:hlinkClick>
                </a:rPr>
                <a:t>LMIS</a:t>
              </a:r>
              <a:r>
                <a:rPr lang="en-GB" sz="500" dirty="0">
                  <a:solidFill>
                    <a:schemeClr val="lt1"/>
                  </a:solidFill>
                  <a:latin typeface="Inter"/>
                  <a:ea typeface="Inter"/>
                  <a:cs typeface="Inter"/>
                  <a:sym typeface="Inter"/>
                </a:rPr>
                <a:t>	- Logistics Mgt. Info. Service</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0">
                    <a:extLst>
                      <a:ext uri="{A12FA001-AC4F-418D-AE19-62706E023703}">
                        <ahyp:hlinkClr xmlns:ahyp="http://schemas.microsoft.com/office/drawing/2018/hyperlinkcolor" val="tx"/>
                      </a:ext>
                    </a:extLst>
                  </a:hlinkClick>
                </a:rPr>
                <a:t>SHR</a:t>
              </a:r>
              <a:r>
                <a:rPr lang="en-GB" sz="500" dirty="0">
                  <a:solidFill>
                    <a:schemeClr val="lt1"/>
                  </a:solidFill>
                  <a:latin typeface="Inter"/>
                  <a:ea typeface="Inter"/>
                  <a:cs typeface="Inter"/>
                  <a:sym typeface="Inter"/>
                </a:rPr>
                <a:t>	- Shared Health Record</a:t>
              </a:r>
              <a:endParaRPr sz="500" dirty="0">
                <a:solidFill>
                  <a:schemeClr val="lt1"/>
                </a:solidFill>
                <a:latin typeface="Inter"/>
                <a:ea typeface="Inter"/>
                <a:cs typeface="Inter"/>
                <a:sym typeface="Inter"/>
              </a:endParaRPr>
            </a:p>
            <a:p>
              <a:pPr marL="360000" lvl="0" indent="-360000" algn="l" rtl="0">
                <a:spcBef>
                  <a:spcPts val="0"/>
                </a:spcBef>
                <a:spcAft>
                  <a:spcPts val="0"/>
                </a:spcAft>
                <a:buClr>
                  <a:schemeClr val="dk1"/>
                </a:buClr>
                <a:buSzPts val="1100"/>
                <a:buFont typeface="Arial"/>
                <a:buNone/>
              </a:pPr>
              <a:r>
                <a:rPr lang="en-GB" sz="500" dirty="0">
                  <a:solidFill>
                    <a:schemeClr val="lt1"/>
                  </a:solidFill>
                  <a:latin typeface="Inter ExtraBold"/>
                  <a:ea typeface="Inter ExtraBold"/>
                  <a:cs typeface="Inter ExtraBold"/>
                  <a:sym typeface="Inter ExtraBold"/>
                </a:rPr>
                <a:t>DS</a:t>
              </a:r>
              <a:r>
                <a:rPr lang="en-GB" sz="500" dirty="0">
                  <a:solidFill>
                    <a:schemeClr val="lt1"/>
                  </a:solidFill>
                  <a:latin typeface="Inter"/>
                  <a:ea typeface="Inter"/>
                  <a:cs typeface="Inter"/>
                  <a:sym typeface="Inter"/>
                </a:rPr>
                <a:t>	- Data Services (?!)</a:t>
              </a:r>
              <a:endParaRPr sz="500" dirty="0">
                <a:solidFill>
                  <a:schemeClr val="lt1"/>
                </a:solidFill>
                <a:latin typeface="Inter"/>
                <a:ea typeface="Inter"/>
                <a:cs typeface="Inter"/>
                <a:sym typeface="Inter"/>
              </a:endParaRPr>
            </a:p>
            <a:p>
              <a:pPr marL="360000" lvl="0" indent="-360000" algn="l" rtl="0">
                <a:spcBef>
                  <a:spcPts val="0"/>
                </a:spcBef>
                <a:spcAft>
                  <a:spcPts val="0"/>
                </a:spcAft>
                <a:buNone/>
              </a:pPr>
              <a:endParaRPr sz="500" dirty="0">
                <a:solidFill>
                  <a:schemeClr val="lt1"/>
                </a:solidFill>
                <a:latin typeface="Inter"/>
                <a:ea typeface="Inter"/>
                <a:cs typeface="Inter"/>
                <a:sym typeface="Inter"/>
              </a:endParaRPr>
            </a:p>
          </p:txBody>
        </p:sp>
        <p:sp>
          <p:nvSpPr>
            <p:cNvPr id="49" name="Google Shape;57;p13">
              <a:extLst>
                <a:ext uri="{FF2B5EF4-FFF2-40B4-BE49-F238E27FC236}">
                  <a16:creationId xmlns:a16="http://schemas.microsoft.com/office/drawing/2014/main" id="{048A77A7-B8B2-060D-7FD6-304405E015A0}"/>
                </a:ext>
              </a:extLst>
            </p:cNvPr>
            <p:cNvSpPr/>
            <p:nvPr/>
          </p:nvSpPr>
          <p:spPr>
            <a:xfrm>
              <a:off x="5681500" y="707125"/>
              <a:ext cx="2170200" cy="1926300"/>
            </a:xfrm>
            <a:prstGeom prst="rect">
              <a:avLst/>
            </a:prstGeom>
            <a:solidFill>
              <a:srgbClr val="00B0F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Inter ExtraBold"/>
                  <a:ea typeface="Inter ExtraBold"/>
                  <a:cs typeface="Inter ExtraBold"/>
                  <a:sym typeface="Inter ExtraBold"/>
                </a:rPr>
                <a:t>ANALYTICS &amp; INTELLIGENCE SERVICES</a:t>
              </a:r>
              <a:endParaRPr sz="1050" dirty="0">
                <a:solidFill>
                  <a:schemeClr val="lt1"/>
                </a:solidFill>
                <a:latin typeface="Inter ExtraBold"/>
                <a:ea typeface="Inter ExtraBold"/>
                <a:cs typeface="Inter ExtraBold"/>
                <a:sym typeface="Inter ExtraBold"/>
              </a:endParaRPr>
            </a:p>
            <a:p>
              <a:pPr marL="0" lvl="0" indent="0" algn="l" rtl="0">
                <a:spcBef>
                  <a:spcPts val="0"/>
                </a:spcBef>
                <a:spcAft>
                  <a:spcPts val="0"/>
                </a:spcAft>
                <a:buNone/>
              </a:pPr>
              <a:endParaRPr sz="1050" dirty="0">
                <a:solidFill>
                  <a:schemeClr val="lt1"/>
                </a:solidFill>
                <a:latin typeface="Inter ExtraBold"/>
                <a:ea typeface="Inter ExtraBold"/>
                <a:cs typeface="Inter ExtraBold"/>
                <a:sym typeface="Inter ExtraBold"/>
              </a:endParaRPr>
            </a:p>
            <a:p>
              <a:pPr marL="360000" lvl="0" indent="-360000" algn="l" rtl="0">
                <a:spcBef>
                  <a:spcPts val="0"/>
                </a:spcBef>
                <a:spcAft>
                  <a:spcPts val="0"/>
                </a:spcAft>
                <a:buNone/>
              </a:pPr>
              <a:r>
                <a:rPr lang="en-US" sz="500" dirty="0">
                  <a:solidFill>
                    <a:schemeClr val="lt1"/>
                  </a:solidFill>
                  <a:latin typeface="Inter ExtraBold"/>
                  <a:ea typeface="Inter ExtraBold"/>
                  <a:cs typeface="Inter ExtraBold"/>
                  <a:sym typeface="Inter ExtraBold"/>
                </a:rPr>
                <a:t>Secondary re-sue of data</a:t>
              </a:r>
              <a:endParaRPr sz="500" dirty="0">
                <a:solidFill>
                  <a:schemeClr val="lt1"/>
                </a:solidFill>
                <a:latin typeface="Inter"/>
                <a:ea typeface="Inter"/>
                <a:cs typeface="Inter"/>
                <a:sym typeface="Inter"/>
              </a:endParaRPr>
            </a:p>
          </p:txBody>
        </p:sp>
        <p:sp>
          <p:nvSpPr>
            <p:cNvPr id="50" name="Google Shape;58;p13">
              <a:extLst>
                <a:ext uri="{FF2B5EF4-FFF2-40B4-BE49-F238E27FC236}">
                  <a16:creationId xmlns:a16="http://schemas.microsoft.com/office/drawing/2014/main" id="{4BC2E27F-3102-A075-4451-E8C76B31B50B}"/>
                </a:ext>
              </a:extLst>
            </p:cNvPr>
            <p:cNvSpPr/>
            <p:nvPr/>
          </p:nvSpPr>
          <p:spPr>
            <a:xfrm>
              <a:off x="911950" y="2761475"/>
              <a:ext cx="6960300" cy="1052100"/>
            </a:xfrm>
            <a:prstGeom prst="rect">
              <a:avLst/>
            </a:prstGeom>
            <a:solidFill>
              <a:srgbClr val="00919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INTEROPERABILITY LAYER (IOL)</a:t>
              </a:r>
              <a:endParaRPr sz="105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1">
                    <a:extLst>
                      <a:ext uri="{A12FA001-AC4F-418D-AE19-62706E023703}">
                        <ahyp:hlinkClr xmlns:ahyp="http://schemas.microsoft.com/office/drawing/2018/hyperlinkcolor" val="tx"/>
                      </a:ext>
                    </a:extLst>
                  </a:hlinkClick>
                </a:rPr>
                <a:t>AC</a:t>
              </a:r>
              <a:r>
                <a:rPr lang="en-GB" sz="500" dirty="0">
                  <a:solidFill>
                    <a:schemeClr val="lt1"/>
                  </a:solidFill>
                  <a:latin typeface="Inter ExtraBold"/>
                  <a:ea typeface="Inter ExtraBold"/>
                  <a:cs typeface="Inter ExtraBold"/>
                  <a:sym typeface="Inter ExtraBold"/>
                </a:rPr>
                <a:t>	</a:t>
              </a:r>
              <a:r>
                <a:rPr lang="en-GB" sz="500" dirty="0">
                  <a:solidFill>
                    <a:schemeClr val="lt1"/>
                  </a:solidFill>
                  <a:latin typeface="Inter"/>
                  <a:ea typeface="Inter"/>
                  <a:cs typeface="Inter"/>
                  <a:sym typeface="Inter"/>
                </a:rPr>
                <a:t>- Admin Console</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2">
                    <a:extLst>
                      <a:ext uri="{A12FA001-AC4F-418D-AE19-62706E023703}">
                        <ahyp:hlinkClr xmlns:ahyp="http://schemas.microsoft.com/office/drawing/2018/hyperlinkcolor" val="tx"/>
                      </a:ext>
                    </a:extLst>
                  </a:hlinkClick>
                </a:rPr>
                <a:t>ATNA</a:t>
              </a:r>
              <a:r>
                <a:rPr lang="en-GB" sz="500" dirty="0">
                  <a:solidFill>
                    <a:schemeClr val="lt1"/>
                  </a:solidFill>
                  <a:latin typeface="Inter"/>
                  <a:ea typeface="Inter"/>
                  <a:cs typeface="Inter"/>
                  <a:sym typeface="Inter"/>
                </a:rPr>
                <a:t>	- Audit Trail &amp; Node Authentication</a:t>
              </a:r>
              <a:endParaRPr sz="500" dirty="0">
                <a:solidFill>
                  <a:schemeClr val="lt1"/>
                </a:solidFill>
                <a:latin typeface="Inter"/>
                <a:ea typeface="Inter"/>
                <a:cs typeface="Inter"/>
                <a:sym typeface="Inter"/>
              </a:endParaRPr>
            </a:p>
            <a:p>
              <a:pPr marL="899999" lvl="0" indent="-629999" algn="l" rtl="0">
                <a:spcBef>
                  <a:spcPts val="0"/>
                </a:spcBef>
                <a:spcAft>
                  <a:spcPts val="0"/>
                </a:spcAft>
                <a:buClr>
                  <a:schemeClr val="dk1"/>
                </a:buClr>
                <a:buSzPts val="1100"/>
                <a:buFont typeface="Arial"/>
                <a:buNone/>
              </a:pPr>
              <a:r>
                <a:rPr lang="en-GB" sz="500" u="sng" dirty="0">
                  <a:solidFill>
                    <a:schemeClr val="lt1"/>
                  </a:solidFill>
                  <a:latin typeface="Inter ExtraBold"/>
                  <a:ea typeface="Inter ExtraBold"/>
                  <a:cs typeface="Inter ExtraBold"/>
                  <a:sym typeface="Inter ExtraBold"/>
                  <a:hlinkClick r:id="rId13">
                    <a:extLst>
                      <a:ext uri="{A12FA001-AC4F-418D-AE19-62706E023703}">
                        <ahyp:hlinkClr xmlns:ahyp="http://schemas.microsoft.com/office/drawing/2018/hyperlinkcolor" val="tx"/>
                      </a:ext>
                    </a:extLst>
                  </a:hlinkClick>
                </a:rPr>
                <a:t>ILS</a:t>
              </a:r>
              <a:r>
                <a:rPr lang="en-GB" sz="500" dirty="0">
                  <a:solidFill>
                    <a:schemeClr val="lt1"/>
                  </a:solidFill>
                  <a:latin typeface="Inter"/>
                  <a:ea typeface="Inter"/>
                  <a:cs typeface="Inter"/>
                  <a:sym typeface="Inter"/>
                </a:rPr>
                <a:t>	- Interlinking and Routing Services, also known as Channels in the reference implementation</a:t>
              </a:r>
              <a:endParaRPr sz="500" dirty="0">
                <a:solidFill>
                  <a:schemeClr val="lt1"/>
                </a:solidFill>
                <a:latin typeface="Inter ExtraBold"/>
                <a:ea typeface="Inter ExtraBold"/>
                <a:cs typeface="Inter ExtraBold"/>
                <a:sym typeface="Inter ExtraBold"/>
              </a:endParaRPr>
            </a:p>
            <a:p>
              <a:pPr marL="899999" lvl="0" indent="-629999" algn="l" rtl="0">
                <a:spcBef>
                  <a:spcPts val="0"/>
                </a:spcBef>
                <a:spcAft>
                  <a:spcPts val="0"/>
                </a:spcAft>
                <a:buNone/>
              </a:pPr>
              <a:r>
                <a:rPr lang="en-GB" sz="500" u="sng" dirty="0">
                  <a:solidFill>
                    <a:schemeClr val="lt1"/>
                  </a:solidFill>
                  <a:latin typeface="Inter ExtraBold"/>
                  <a:ea typeface="Inter ExtraBold"/>
                  <a:cs typeface="Inter ExtraBold"/>
                  <a:sym typeface="Inter ExtraBold"/>
                  <a:hlinkClick r:id="rId14">
                    <a:extLst>
                      <a:ext uri="{A12FA001-AC4F-418D-AE19-62706E023703}">
                        <ahyp:hlinkClr xmlns:ahyp="http://schemas.microsoft.com/office/drawing/2018/hyperlinkcolor" val="tx"/>
                      </a:ext>
                    </a:extLst>
                  </a:hlinkClick>
                </a:rPr>
                <a:t>MEDIATORS</a:t>
              </a:r>
              <a:r>
                <a:rPr lang="en-GB" sz="500" dirty="0">
                  <a:solidFill>
                    <a:schemeClr val="lt1"/>
                  </a:solidFill>
                  <a:latin typeface="Inter"/>
                  <a:ea typeface="Inter"/>
                  <a:cs typeface="Inter"/>
                  <a:sym typeface="Inter"/>
                </a:rPr>
                <a:t>	- Pass-through, Adapter or Orchestration mediators</a:t>
              </a:r>
              <a:endParaRPr sz="500" dirty="0">
                <a:solidFill>
                  <a:schemeClr val="lt1"/>
                </a:solidFill>
                <a:latin typeface="Inter"/>
                <a:ea typeface="Inter"/>
                <a:cs typeface="Inter"/>
                <a:sym typeface="Inter"/>
              </a:endParaRPr>
            </a:p>
            <a:p>
              <a:pPr marL="899999" lvl="0" indent="-629999" algn="l" rtl="0">
                <a:spcBef>
                  <a:spcPts val="0"/>
                </a:spcBef>
                <a:spcAft>
                  <a:spcPts val="0"/>
                </a:spcAft>
                <a:buNone/>
              </a:pPr>
              <a:endParaRPr sz="500" dirty="0">
                <a:solidFill>
                  <a:schemeClr val="dk1"/>
                </a:solidFill>
                <a:latin typeface="Inter"/>
                <a:ea typeface="Inter"/>
                <a:cs typeface="Inter"/>
                <a:sym typeface="Inter"/>
              </a:endParaRPr>
            </a:p>
          </p:txBody>
        </p:sp>
        <p:sp>
          <p:nvSpPr>
            <p:cNvPr id="51" name="Google Shape;59;p13">
              <a:extLst>
                <a:ext uri="{FF2B5EF4-FFF2-40B4-BE49-F238E27FC236}">
                  <a16:creationId xmlns:a16="http://schemas.microsoft.com/office/drawing/2014/main" id="{54C19AEF-67A4-6985-E913-B06DD481C719}"/>
                </a:ext>
              </a:extLst>
            </p:cNvPr>
            <p:cNvSpPr/>
            <p:nvPr/>
          </p:nvSpPr>
          <p:spPr>
            <a:xfrm>
              <a:off x="911950" y="3941625"/>
              <a:ext cx="6960300" cy="10521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chemeClr val="lt1"/>
                  </a:solidFill>
                  <a:latin typeface="Inter ExtraBold"/>
                  <a:ea typeface="Inter ExtraBold"/>
                  <a:cs typeface="Inter ExtraBold"/>
                  <a:sym typeface="Inter ExtraBold"/>
                </a:rPr>
                <a:t>POINT OF SERVICE (POS) SYSTEMS</a:t>
              </a:r>
              <a:endParaRPr sz="1050" dirty="0">
                <a:solidFill>
                  <a:schemeClr val="lt1"/>
                </a:solidFill>
                <a:latin typeface="Inter ExtraBold"/>
                <a:ea typeface="Inter ExtraBold"/>
                <a:cs typeface="Inter ExtraBold"/>
                <a:sym typeface="Inter ExtraBold"/>
              </a:endParaRPr>
            </a:p>
            <a:p>
              <a:pPr marL="269999" lvl="0" indent="0" algn="l" rtl="0">
                <a:spcBef>
                  <a:spcPts val="0"/>
                </a:spcBef>
                <a:spcAft>
                  <a:spcPts val="0"/>
                </a:spcAft>
                <a:buNone/>
              </a:pPr>
              <a:br>
                <a:rPr lang="en-GB" sz="500" dirty="0">
                  <a:solidFill>
                    <a:schemeClr val="lt1"/>
                  </a:solidFill>
                  <a:latin typeface="Inter"/>
                  <a:ea typeface="Inter"/>
                  <a:cs typeface="Inter"/>
                  <a:sym typeface="Inter"/>
                </a:rPr>
              </a:br>
              <a:r>
                <a:rPr lang="en-GB" sz="500" dirty="0">
                  <a:solidFill>
                    <a:schemeClr val="lt1"/>
                  </a:solidFill>
                  <a:latin typeface="Inter"/>
                  <a:ea typeface="Inter"/>
                  <a:cs typeface="Inter"/>
                  <a:sym typeface="Inter"/>
                </a:rPr>
                <a:t>Different types of PoS systems are allowed, including EMR/EHRs (Electronic Health / Medical Record systems), mobile apps for patient or community workers and information systems for hospitals, pharmacies and laboratories.</a:t>
              </a:r>
              <a:endParaRPr sz="500" dirty="0">
                <a:solidFill>
                  <a:schemeClr val="lt1"/>
                </a:solidFill>
                <a:latin typeface="Inter"/>
                <a:ea typeface="Inter"/>
                <a:cs typeface="Inter"/>
                <a:sym typeface="Inter"/>
              </a:endParaRPr>
            </a:p>
            <a:p>
              <a:pPr marL="630000" lvl="0" indent="-361950" algn="l" rtl="0">
                <a:spcBef>
                  <a:spcPts val="0"/>
                </a:spcBef>
                <a:spcAft>
                  <a:spcPts val="0"/>
                </a:spcAft>
                <a:buNone/>
              </a:pPr>
              <a:r>
                <a:rPr lang="en-GB" sz="500" dirty="0">
                  <a:solidFill>
                    <a:schemeClr val="lt1"/>
                  </a:solidFill>
                  <a:latin typeface="Inter"/>
                  <a:ea typeface="Inter"/>
                  <a:cs typeface="Inter"/>
                  <a:sym typeface="Inter"/>
                </a:rPr>
                <a:t>Key defining characteristics are the workflows that are supported by the system (see </a:t>
              </a:r>
              <a:r>
                <a:rPr lang="en-GB" sz="500" u="sng" dirty="0">
                  <a:solidFill>
                    <a:schemeClr val="lt1"/>
                  </a:solidFill>
                  <a:latin typeface="Inter"/>
                  <a:ea typeface="Inter"/>
                  <a:cs typeface="Inter"/>
                  <a:sym typeface="Inter"/>
                  <a:hlinkClick r:id="rId15">
                    <a:extLst>
                      <a:ext uri="{A12FA001-AC4F-418D-AE19-62706E023703}">
                        <ahyp:hlinkClr xmlns:ahyp="http://schemas.microsoft.com/office/drawing/2018/hyperlinkcolor" val="tx"/>
                      </a:ext>
                    </a:extLst>
                  </a:hlinkClick>
                </a:rPr>
                <a:t>examples</a:t>
              </a:r>
              <a:r>
                <a:rPr lang="en-GB" sz="500" dirty="0">
                  <a:solidFill>
                    <a:schemeClr val="lt1"/>
                  </a:solidFill>
                  <a:latin typeface="Inter"/>
                  <a:ea typeface="Inter"/>
                  <a:cs typeface="Inter"/>
                  <a:sym typeface="Inter"/>
                </a:rPr>
                <a:t>).</a:t>
              </a:r>
              <a:endParaRPr sz="500" dirty="0">
                <a:solidFill>
                  <a:schemeClr val="lt1"/>
                </a:solidFill>
                <a:latin typeface="Inter"/>
                <a:ea typeface="Inter"/>
                <a:cs typeface="Inter"/>
                <a:sym typeface="Inter"/>
              </a:endParaRPr>
            </a:p>
          </p:txBody>
        </p:sp>
      </p:grpSp>
      <p:sp>
        <p:nvSpPr>
          <p:cNvPr id="3" name="Title 2">
            <a:extLst>
              <a:ext uri="{FF2B5EF4-FFF2-40B4-BE49-F238E27FC236}">
                <a16:creationId xmlns:a16="http://schemas.microsoft.com/office/drawing/2014/main" id="{1BA48F1F-2AEE-D56D-8B95-4469DB172872}"/>
              </a:ext>
            </a:extLst>
          </p:cNvPr>
          <p:cNvSpPr>
            <a:spLocks noGrp="1"/>
          </p:cNvSpPr>
          <p:nvPr>
            <p:ph type="title"/>
          </p:nvPr>
        </p:nvSpPr>
        <p:spPr/>
        <p:txBody>
          <a:bodyPr/>
          <a:lstStyle/>
          <a:p>
            <a:r>
              <a:rPr lang="en-NL" dirty="0"/>
              <a:t>WHAT: Results technical demonstrators with MomCare Tanzania </a:t>
            </a:r>
          </a:p>
        </p:txBody>
      </p:sp>
      <p:sp>
        <p:nvSpPr>
          <p:cNvPr id="4" name="Rectangle 3">
            <a:extLst>
              <a:ext uri="{FF2B5EF4-FFF2-40B4-BE49-F238E27FC236}">
                <a16:creationId xmlns:a16="http://schemas.microsoft.com/office/drawing/2014/main" id="{926F139C-ED42-7EC8-1F1B-996131F65B1C}"/>
              </a:ext>
            </a:extLst>
          </p:cNvPr>
          <p:cNvSpPr/>
          <p:nvPr/>
        </p:nvSpPr>
        <p:spPr>
          <a:xfrm>
            <a:off x="270214" y="1263958"/>
            <a:ext cx="5037895" cy="3568701"/>
          </a:xfrm>
          <a:prstGeom prst="rect">
            <a:avLst/>
          </a:prstGeom>
          <a:solidFill>
            <a:srgbClr val="FFFFFF">
              <a:alpha val="9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endParaRPr lang="en-NL" sz="1100" b="1" dirty="0">
              <a:solidFill>
                <a:schemeClr val="tx2"/>
              </a:solidFill>
            </a:endParaRPr>
          </a:p>
        </p:txBody>
      </p:sp>
      <p:sp>
        <p:nvSpPr>
          <p:cNvPr id="5" name="Text Placeholder 1">
            <a:extLst>
              <a:ext uri="{FF2B5EF4-FFF2-40B4-BE49-F238E27FC236}">
                <a16:creationId xmlns:a16="http://schemas.microsoft.com/office/drawing/2014/main" id="{0463EE06-73DA-94CF-9001-E83354A3CA78}"/>
              </a:ext>
            </a:extLst>
          </p:cNvPr>
          <p:cNvSpPr txBox="1">
            <a:spLocks/>
          </p:cNvSpPr>
          <p:nvPr/>
        </p:nvSpPr>
        <p:spPr bwMode="auto">
          <a:xfrm>
            <a:off x="5255734" y="1029455"/>
            <a:ext cx="3618630" cy="3507570"/>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0" rIns="91440" bIns="45720" numCol="1" anchor="t" anchorCtr="0" compatLnSpc="1">
            <a:prstTxWarp prst="textNoShape">
              <a:avLst/>
            </a:prstTxWarp>
          </a:bodyPr>
          <a:lstStyle>
            <a:lvl1pPr marL="0" indent="0" algn="l" defTabSz="457200" rtl="0" eaLnBrk="1" fontAlgn="base" hangingPunct="1">
              <a:lnSpc>
                <a:spcPct val="110000"/>
              </a:lnSpc>
              <a:spcBef>
                <a:spcPct val="20000"/>
              </a:spcBef>
              <a:spcAft>
                <a:spcPct val="0"/>
              </a:spcAft>
              <a:buClr>
                <a:schemeClr val="accent4"/>
              </a:buClr>
              <a:buFont typeface="Wingdings" charset="2"/>
              <a:buNone/>
              <a:defRPr sz="1600" b="0" i="0" kern="1200" baseline="0">
                <a:solidFill>
                  <a:schemeClr val="tx1"/>
                </a:solidFill>
                <a:latin typeface="+mn-lt"/>
                <a:ea typeface="ＭＳ Ｐゴシック" charset="0"/>
                <a:cs typeface="ＭＳ Ｐゴシック" charset="0"/>
              </a:defRPr>
            </a:lvl1pPr>
            <a:lvl2pPr marL="2730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2pPr>
            <a:lvl3pPr marL="533400" indent="-2603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3pPr>
            <a:lvl4pPr marL="806450" indent="-273050" algn="l" defTabSz="457200" rtl="0" eaLnBrk="1" fontAlgn="base" hangingPunct="1">
              <a:lnSpc>
                <a:spcPct val="110000"/>
              </a:lnSpc>
              <a:spcBef>
                <a:spcPct val="20000"/>
              </a:spcBef>
              <a:spcAft>
                <a:spcPct val="0"/>
              </a:spcAft>
              <a:buClr>
                <a:schemeClr val="accent4"/>
              </a:buClr>
              <a:buFont typeface="Wingdings" charset="2"/>
              <a:buChar char="§"/>
              <a:defRPr sz="1400" b="0" i="0" kern="1200" baseline="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C4242B"/>
              </a:buClr>
              <a:buFont typeface="Wingdings" charset="2"/>
              <a:buChar char="§"/>
              <a:defRPr sz="2000" b="0" i="0" kern="1200" baseline="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4150" indent="-184150">
              <a:buFont typeface="Arial" panose="020B0604020202020204" pitchFamily="34" charset="0"/>
              <a:buChar char="•"/>
            </a:pPr>
            <a:r>
              <a:rPr lang="en-GB" sz="1200" b="1" dirty="0">
                <a:solidFill>
                  <a:srgbClr val="00548E"/>
                </a:solidFill>
                <a:latin typeface="Calibri" panose="020F0502020204030204" pitchFamily="34" charset="0"/>
              </a:rPr>
              <a:t>PoS</a:t>
            </a:r>
            <a:r>
              <a:rPr lang="en-GB" sz="1200" dirty="0">
                <a:solidFill>
                  <a:srgbClr val="00548E"/>
                </a:solidFill>
                <a:latin typeface="Calibri" panose="020F0502020204030204" pitchFamily="34" charset="0"/>
              </a:rPr>
              <a:t>:</a:t>
            </a:r>
            <a:br>
              <a:rPr lang="en-GB" sz="1200" dirty="0">
                <a:solidFill>
                  <a:srgbClr val="00548E"/>
                </a:solidFill>
                <a:latin typeface="Calibri" panose="020F0502020204030204" pitchFamily="34" charset="0"/>
              </a:rPr>
            </a:br>
            <a:r>
              <a:rPr lang="en-GB" sz="1050" dirty="0">
                <a:solidFill>
                  <a:srgbClr val="00548E"/>
                </a:solidFill>
                <a:latin typeface="Calibri" panose="020F0502020204030204" pitchFamily="34" charset="0"/>
              </a:rPr>
              <a:t>Chain of Trust app functions as electronic medical record for </a:t>
            </a:r>
            <a:r>
              <a:rPr lang="en-GB" sz="1050" dirty="0" err="1">
                <a:solidFill>
                  <a:srgbClr val="00548E"/>
                </a:solidFill>
                <a:latin typeface="Calibri" panose="020F0502020204030204" pitchFamily="34" charset="0"/>
              </a:rPr>
              <a:t>MomCare</a:t>
            </a:r>
            <a:r>
              <a:rPr lang="en-GB" sz="1050" dirty="0">
                <a:solidFill>
                  <a:srgbClr val="00548E"/>
                </a:solidFill>
                <a:latin typeface="Calibri" panose="020F0502020204030204" pitchFamily="34" charset="0"/>
              </a:rPr>
              <a:t> programme</a:t>
            </a:r>
          </a:p>
          <a:p>
            <a:pPr marL="184150" indent="-184150">
              <a:buFont typeface="Arial" panose="020B0604020202020204" pitchFamily="34" charset="0"/>
              <a:buChar char="•"/>
            </a:pPr>
            <a:r>
              <a:rPr lang="en-GB" sz="1200" b="1" dirty="0">
                <a:solidFill>
                  <a:srgbClr val="00548E"/>
                </a:solidFill>
                <a:latin typeface="Calibri" panose="020F0502020204030204" pitchFamily="34" charset="0"/>
              </a:rPr>
              <a:t>Interoperability:</a:t>
            </a:r>
            <a:br>
              <a:rPr lang="en-GB" sz="1200" b="1" dirty="0">
                <a:solidFill>
                  <a:srgbClr val="00548E"/>
                </a:solidFill>
                <a:latin typeface="Calibri" panose="020F0502020204030204" pitchFamily="34" charset="0"/>
              </a:rPr>
            </a:br>
            <a:r>
              <a:rPr lang="en-GB" sz="1050" dirty="0">
                <a:solidFill>
                  <a:srgbClr val="00548E"/>
                </a:solidFill>
                <a:latin typeface="Calibri" panose="020F0502020204030204" pitchFamily="34" charset="0"/>
              </a:rPr>
              <a:t>Demonstrator for FHIR translation to create ‘data station’ of shared health record for re-use</a:t>
            </a:r>
          </a:p>
          <a:p>
            <a:pPr marL="184150" indent="-184150">
              <a:buFont typeface="Arial" panose="020B0604020202020204" pitchFamily="34" charset="0"/>
              <a:buChar char="•"/>
            </a:pPr>
            <a:r>
              <a:rPr lang="en-GB" sz="1200" b="1" dirty="0">
                <a:solidFill>
                  <a:srgbClr val="00548E"/>
                </a:solidFill>
                <a:latin typeface="Calibri" panose="020F0502020204030204" pitchFamily="34" charset="0"/>
              </a:rPr>
              <a:t>Business Services:</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Automation of DHIS2 reporting based on shared health records</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Implementation of Value Points Dashboard based on shared health records</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Capability for plug-&amp;-play publishing of dashboards into existing mobile web that is resilient to intermittent Internet connections</a:t>
            </a:r>
          </a:p>
          <a:p>
            <a:pPr marL="184150" indent="-184150">
              <a:buFont typeface="Arial" panose="020B0604020202020204" pitchFamily="34" charset="0"/>
              <a:buChar char="•"/>
            </a:pPr>
            <a:r>
              <a:rPr lang="en-GB" sz="1200" b="1" dirty="0">
                <a:solidFill>
                  <a:srgbClr val="00548E"/>
                </a:solidFill>
                <a:latin typeface="Calibri" panose="020F0502020204030204" pitchFamily="34" charset="0"/>
              </a:rPr>
              <a:t>Analytics Services:</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Configured analytics workbench (in-the-clear)</a:t>
            </a:r>
          </a:p>
          <a:p>
            <a:pPr marL="457200" lvl="1" indent="-184150">
              <a:buFont typeface="Arial" panose="020B0604020202020204" pitchFamily="34" charset="0"/>
              <a:buChar char="•"/>
            </a:pPr>
            <a:r>
              <a:rPr lang="en-GB" sz="1050" dirty="0">
                <a:solidFill>
                  <a:srgbClr val="00548E"/>
                </a:solidFill>
                <a:latin typeface="Calibri" panose="020F0502020204030204" pitchFamily="34" charset="0"/>
              </a:rPr>
              <a:t>Pilot multi-party computation (MPC, in-the-blind)</a:t>
            </a:r>
          </a:p>
          <a:p>
            <a:pPr marL="457200" lvl="1" indent="-184150">
              <a:buFont typeface="Arial" panose="020B0604020202020204" pitchFamily="34" charset="0"/>
              <a:buChar char="•"/>
            </a:pPr>
            <a:endParaRPr lang="en-GB" sz="1200" dirty="0">
              <a:solidFill>
                <a:srgbClr val="00548E"/>
              </a:solidFill>
              <a:latin typeface="Calibri" panose="020F0502020204030204" pitchFamily="34" charset="0"/>
            </a:endParaRPr>
          </a:p>
        </p:txBody>
      </p:sp>
      <p:pic>
        <p:nvPicPr>
          <p:cNvPr id="7" name="Picture 6">
            <a:extLst>
              <a:ext uri="{FF2B5EF4-FFF2-40B4-BE49-F238E27FC236}">
                <a16:creationId xmlns:a16="http://schemas.microsoft.com/office/drawing/2014/main" id="{25AA89DA-2A17-3A0C-2885-531A0C00EF9E}"/>
              </a:ext>
            </a:extLst>
          </p:cNvPr>
          <p:cNvPicPr>
            <a:picLocks noChangeAspect="1"/>
          </p:cNvPicPr>
          <p:nvPr/>
        </p:nvPicPr>
        <p:blipFill>
          <a:blip r:embed="rId16">
            <a:duotone>
              <a:prstClr val="black"/>
              <a:schemeClr val="accent1">
                <a:tint val="45000"/>
                <a:satMod val="400000"/>
              </a:schemeClr>
            </a:duotone>
          </a:blip>
          <a:stretch>
            <a:fillRect/>
          </a:stretch>
        </p:blipFill>
        <p:spPr>
          <a:xfrm>
            <a:off x="761913" y="3805324"/>
            <a:ext cx="619279" cy="619279"/>
          </a:xfrm>
          <a:prstGeom prst="rect">
            <a:avLst/>
          </a:prstGeom>
        </p:spPr>
      </p:pic>
      <p:sp>
        <p:nvSpPr>
          <p:cNvPr id="9" name="TextBox 8">
            <a:extLst>
              <a:ext uri="{FF2B5EF4-FFF2-40B4-BE49-F238E27FC236}">
                <a16:creationId xmlns:a16="http://schemas.microsoft.com/office/drawing/2014/main" id="{11FE6F67-7B16-61BF-0710-592B965F9E86}"/>
              </a:ext>
            </a:extLst>
          </p:cNvPr>
          <p:cNvSpPr txBox="1"/>
          <p:nvPr/>
        </p:nvSpPr>
        <p:spPr>
          <a:xfrm>
            <a:off x="1248185" y="4203587"/>
            <a:ext cx="907143" cy="200055"/>
          </a:xfrm>
          <a:prstGeom prst="rect">
            <a:avLst/>
          </a:prstGeom>
          <a:noFill/>
        </p:spPr>
        <p:txBody>
          <a:bodyPr wrap="square">
            <a:spAutoFit/>
          </a:bodyPr>
          <a:lstStyle/>
          <a:p>
            <a:pPr algn="ctr"/>
            <a:r>
              <a:rPr lang="en-NL" sz="700" b="1" dirty="0"/>
              <a:t>Chain of Trust app</a:t>
            </a:r>
          </a:p>
        </p:txBody>
      </p:sp>
      <p:pic>
        <p:nvPicPr>
          <p:cNvPr id="11" name="Graphic 10" descr="Single gear with solid fill">
            <a:extLst>
              <a:ext uri="{FF2B5EF4-FFF2-40B4-BE49-F238E27FC236}">
                <a16:creationId xmlns:a16="http://schemas.microsoft.com/office/drawing/2014/main" id="{2F670230-3419-DAF3-D48D-2F251DD1E3B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24926" y="3050722"/>
            <a:ext cx="457200" cy="457200"/>
          </a:xfrm>
          <a:prstGeom prst="rect">
            <a:avLst/>
          </a:prstGeom>
        </p:spPr>
      </p:pic>
      <p:sp>
        <p:nvSpPr>
          <p:cNvPr id="12" name="TextBox 11">
            <a:extLst>
              <a:ext uri="{FF2B5EF4-FFF2-40B4-BE49-F238E27FC236}">
                <a16:creationId xmlns:a16="http://schemas.microsoft.com/office/drawing/2014/main" id="{525CF213-35BD-12DB-D3E4-2B5D5C5CB7F4}"/>
              </a:ext>
            </a:extLst>
          </p:cNvPr>
          <p:cNvSpPr txBox="1"/>
          <p:nvPr/>
        </p:nvSpPr>
        <p:spPr>
          <a:xfrm>
            <a:off x="2608678" y="3120729"/>
            <a:ext cx="907143" cy="338554"/>
          </a:xfrm>
          <a:prstGeom prst="rect">
            <a:avLst/>
          </a:prstGeom>
          <a:noFill/>
        </p:spPr>
        <p:txBody>
          <a:bodyPr wrap="square">
            <a:spAutoFit/>
          </a:bodyPr>
          <a:lstStyle/>
          <a:p>
            <a:pPr algn="ctr"/>
            <a:r>
              <a:rPr lang="en-NL" sz="800" b="1" dirty="0"/>
              <a:t>FHIR legacy mediator</a:t>
            </a:r>
          </a:p>
        </p:txBody>
      </p:sp>
      <p:pic>
        <p:nvPicPr>
          <p:cNvPr id="14" name="Picture 13">
            <a:extLst>
              <a:ext uri="{FF2B5EF4-FFF2-40B4-BE49-F238E27FC236}">
                <a16:creationId xmlns:a16="http://schemas.microsoft.com/office/drawing/2014/main" id="{B5620B8D-5FB8-49B2-7E48-AFA6217CEB56}"/>
              </a:ext>
            </a:extLst>
          </p:cNvPr>
          <p:cNvPicPr>
            <a:picLocks noChangeAspect="1"/>
          </p:cNvPicPr>
          <p:nvPr/>
        </p:nvPicPr>
        <p:blipFill>
          <a:blip r:embed="rId19">
            <a:duotone>
              <a:prstClr val="black"/>
              <a:schemeClr val="tx2">
                <a:tint val="45000"/>
                <a:satMod val="400000"/>
              </a:schemeClr>
            </a:duotone>
          </a:blip>
          <a:stretch>
            <a:fillRect/>
          </a:stretch>
        </p:blipFill>
        <p:spPr>
          <a:xfrm>
            <a:off x="2136474" y="1574512"/>
            <a:ext cx="394003" cy="394003"/>
          </a:xfrm>
          <a:prstGeom prst="rect">
            <a:avLst/>
          </a:prstGeom>
        </p:spPr>
      </p:pic>
      <p:sp>
        <p:nvSpPr>
          <p:cNvPr id="17" name="TextBox 16">
            <a:extLst>
              <a:ext uri="{FF2B5EF4-FFF2-40B4-BE49-F238E27FC236}">
                <a16:creationId xmlns:a16="http://schemas.microsoft.com/office/drawing/2014/main" id="{A50AC1F3-3BFD-34F7-6927-F93D0C9538AD}"/>
              </a:ext>
            </a:extLst>
          </p:cNvPr>
          <p:cNvSpPr txBox="1"/>
          <p:nvPr/>
        </p:nvSpPr>
        <p:spPr>
          <a:xfrm>
            <a:off x="1902129" y="1954350"/>
            <a:ext cx="907143" cy="338554"/>
          </a:xfrm>
          <a:prstGeom prst="rect">
            <a:avLst/>
          </a:prstGeom>
          <a:noFill/>
        </p:spPr>
        <p:txBody>
          <a:bodyPr wrap="square">
            <a:spAutoFit/>
          </a:bodyPr>
          <a:lstStyle/>
          <a:p>
            <a:pPr algn="ctr"/>
            <a:r>
              <a:rPr lang="en-NL" sz="800" b="1" dirty="0"/>
              <a:t>Shared Health Record</a:t>
            </a:r>
          </a:p>
        </p:txBody>
      </p:sp>
      <p:cxnSp>
        <p:nvCxnSpPr>
          <p:cNvPr id="19" name="Elbow Connector 18">
            <a:extLst>
              <a:ext uri="{FF2B5EF4-FFF2-40B4-BE49-F238E27FC236}">
                <a16:creationId xmlns:a16="http://schemas.microsoft.com/office/drawing/2014/main" id="{87080A94-AD0A-C276-ECD6-48E10BE6EACB}"/>
              </a:ext>
            </a:extLst>
          </p:cNvPr>
          <p:cNvCxnSpPr>
            <a:cxnSpLocks/>
            <a:stCxn id="7" idx="0"/>
            <a:endCxn id="11" idx="1"/>
          </p:cNvCxnSpPr>
          <p:nvPr/>
        </p:nvCxnSpPr>
        <p:spPr>
          <a:xfrm rot="5400000" flipH="1" flipV="1">
            <a:off x="1335238" y="3015637"/>
            <a:ext cx="526002" cy="1053373"/>
          </a:xfrm>
          <a:prstGeom prst="bentConnector2">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4" name="Elbow Connector 23">
            <a:extLst>
              <a:ext uri="{FF2B5EF4-FFF2-40B4-BE49-F238E27FC236}">
                <a16:creationId xmlns:a16="http://schemas.microsoft.com/office/drawing/2014/main" id="{E02C9554-525A-4CC0-1263-7B5B021EBAEF}"/>
              </a:ext>
            </a:extLst>
          </p:cNvPr>
          <p:cNvCxnSpPr>
            <a:cxnSpLocks/>
            <a:stCxn id="14" idx="3"/>
            <a:endCxn id="28" idx="1"/>
          </p:cNvCxnSpPr>
          <p:nvPr/>
        </p:nvCxnSpPr>
        <p:spPr>
          <a:xfrm flipV="1">
            <a:off x="2530477" y="1771513"/>
            <a:ext cx="445516" cy="1"/>
          </a:xfrm>
          <a:prstGeom prst="bentConnector3">
            <a:avLst>
              <a:gd name="adj1" fmla="val 50000"/>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28" name="Graphic 27" descr="Document with solid fill">
            <a:extLst>
              <a:ext uri="{FF2B5EF4-FFF2-40B4-BE49-F238E27FC236}">
                <a16:creationId xmlns:a16="http://schemas.microsoft.com/office/drawing/2014/main" id="{52CD864C-71DA-2D7D-9A8E-95313633A53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75993" y="1602331"/>
            <a:ext cx="338364" cy="338364"/>
          </a:xfrm>
          <a:prstGeom prst="rect">
            <a:avLst/>
          </a:prstGeom>
        </p:spPr>
      </p:pic>
      <p:sp>
        <p:nvSpPr>
          <p:cNvPr id="29" name="TextBox 28">
            <a:extLst>
              <a:ext uri="{FF2B5EF4-FFF2-40B4-BE49-F238E27FC236}">
                <a16:creationId xmlns:a16="http://schemas.microsoft.com/office/drawing/2014/main" id="{2EE4A9A3-38A5-3112-65F4-BD20D0033130}"/>
              </a:ext>
            </a:extLst>
          </p:cNvPr>
          <p:cNvSpPr txBox="1"/>
          <p:nvPr/>
        </p:nvSpPr>
        <p:spPr>
          <a:xfrm>
            <a:off x="3178949" y="1685440"/>
            <a:ext cx="907143" cy="215444"/>
          </a:xfrm>
          <a:prstGeom prst="rect">
            <a:avLst/>
          </a:prstGeom>
          <a:noFill/>
        </p:spPr>
        <p:txBody>
          <a:bodyPr wrap="square">
            <a:spAutoFit/>
          </a:bodyPr>
          <a:lstStyle/>
          <a:p>
            <a:pPr algn="ctr"/>
            <a:r>
              <a:rPr lang="en-NL" sz="800" b="1" dirty="0"/>
              <a:t>DHIS2 report</a:t>
            </a:r>
          </a:p>
        </p:txBody>
      </p:sp>
      <p:pic>
        <p:nvPicPr>
          <p:cNvPr id="31" name="Graphic 30" descr="Gauge with solid fill">
            <a:extLst>
              <a:ext uri="{FF2B5EF4-FFF2-40B4-BE49-F238E27FC236}">
                <a16:creationId xmlns:a16="http://schemas.microsoft.com/office/drawing/2014/main" id="{65D7C057-FA7F-A6DF-B5CD-040DB097BB2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98239" y="2023804"/>
            <a:ext cx="280800" cy="280800"/>
          </a:xfrm>
          <a:prstGeom prst="rect">
            <a:avLst/>
          </a:prstGeom>
        </p:spPr>
      </p:pic>
      <p:sp>
        <p:nvSpPr>
          <p:cNvPr id="32" name="TextBox 31">
            <a:extLst>
              <a:ext uri="{FF2B5EF4-FFF2-40B4-BE49-F238E27FC236}">
                <a16:creationId xmlns:a16="http://schemas.microsoft.com/office/drawing/2014/main" id="{A4BF0E82-DA8C-0D4A-237B-EC013E7EEE83}"/>
              </a:ext>
            </a:extLst>
          </p:cNvPr>
          <p:cNvSpPr txBox="1"/>
          <p:nvPr/>
        </p:nvSpPr>
        <p:spPr>
          <a:xfrm>
            <a:off x="3174495" y="1990049"/>
            <a:ext cx="907143" cy="338554"/>
          </a:xfrm>
          <a:prstGeom prst="rect">
            <a:avLst/>
          </a:prstGeom>
          <a:noFill/>
        </p:spPr>
        <p:txBody>
          <a:bodyPr wrap="square">
            <a:spAutoFit/>
          </a:bodyPr>
          <a:lstStyle/>
          <a:p>
            <a:pPr algn="ctr"/>
            <a:r>
              <a:rPr lang="en-NL" sz="800" b="1" dirty="0"/>
              <a:t>Value Points Dashboard</a:t>
            </a:r>
          </a:p>
        </p:txBody>
      </p:sp>
      <p:cxnSp>
        <p:nvCxnSpPr>
          <p:cNvPr id="35" name="Elbow Connector 34">
            <a:extLst>
              <a:ext uri="{FF2B5EF4-FFF2-40B4-BE49-F238E27FC236}">
                <a16:creationId xmlns:a16="http://schemas.microsoft.com/office/drawing/2014/main" id="{B902884A-4522-82E1-B0A8-E44460800A12}"/>
              </a:ext>
            </a:extLst>
          </p:cNvPr>
          <p:cNvCxnSpPr>
            <a:cxnSpLocks/>
            <a:stCxn id="32" idx="2"/>
            <a:endCxn id="7" idx="3"/>
          </p:cNvCxnSpPr>
          <p:nvPr/>
        </p:nvCxnSpPr>
        <p:spPr>
          <a:xfrm rot="5400000">
            <a:off x="1611450" y="2098346"/>
            <a:ext cx="1786361" cy="2246875"/>
          </a:xfrm>
          <a:prstGeom prst="bentConnector2">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2" name="Elbow Connector 41">
            <a:extLst>
              <a:ext uri="{FF2B5EF4-FFF2-40B4-BE49-F238E27FC236}">
                <a16:creationId xmlns:a16="http://schemas.microsoft.com/office/drawing/2014/main" id="{F2900652-EA62-A359-B1E5-8BCDCC9DC510}"/>
              </a:ext>
            </a:extLst>
          </p:cNvPr>
          <p:cNvCxnSpPr>
            <a:cxnSpLocks/>
            <a:stCxn id="14" idx="3"/>
            <a:endCxn id="31" idx="1"/>
          </p:cNvCxnSpPr>
          <p:nvPr/>
        </p:nvCxnSpPr>
        <p:spPr>
          <a:xfrm>
            <a:off x="2530477" y="1771514"/>
            <a:ext cx="467762" cy="392690"/>
          </a:xfrm>
          <a:prstGeom prst="bentConnector3">
            <a:avLst>
              <a:gd name="adj1" fmla="val 50000"/>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026" name="Picture 2" descr="Jupyter Notebook FIle Icon on Windows by whimian on DeviantArt">
            <a:extLst>
              <a:ext uri="{FF2B5EF4-FFF2-40B4-BE49-F238E27FC236}">
                <a16:creationId xmlns:a16="http://schemas.microsoft.com/office/drawing/2014/main" id="{F8217699-8DAD-00C3-C426-CA87F4968E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94368" y="1558447"/>
            <a:ext cx="490827" cy="490827"/>
          </a:xfrm>
          <a:prstGeom prst="rect">
            <a:avLst/>
          </a:prstGeom>
          <a:noFill/>
          <a:extLst>
            <a:ext uri="{909E8E84-426E-40DD-AFC4-6F175D3DCCD1}">
              <a14:hiddenFill xmlns:a14="http://schemas.microsoft.com/office/drawing/2010/main">
                <a:solidFill>
                  <a:srgbClr val="FFFFFF"/>
                </a:solidFill>
              </a14:hiddenFill>
            </a:ext>
          </a:extLst>
        </p:spPr>
      </p:pic>
      <p:cxnSp>
        <p:nvCxnSpPr>
          <p:cNvPr id="2" name="Elbow Connector 1">
            <a:extLst>
              <a:ext uri="{FF2B5EF4-FFF2-40B4-BE49-F238E27FC236}">
                <a16:creationId xmlns:a16="http://schemas.microsoft.com/office/drawing/2014/main" id="{339D0035-AFA1-CAFB-2402-CA8A7106C3CB}"/>
              </a:ext>
            </a:extLst>
          </p:cNvPr>
          <p:cNvCxnSpPr>
            <a:cxnSpLocks/>
            <a:stCxn id="14" idx="3"/>
            <a:endCxn id="1026" idx="0"/>
          </p:cNvCxnSpPr>
          <p:nvPr/>
        </p:nvCxnSpPr>
        <p:spPr>
          <a:xfrm flipV="1">
            <a:off x="2530477" y="1558447"/>
            <a:ext cx="2009305" cy="213067"/>
          </a:xfrm>
          <a:prstGeom prst="bentConnector4">
            <a:avLst>
              <a:gd name="adj1" fmla="val 11837"/>
              <a:gd name="adj2" fmla="val 156007"/>
            </a:avLst>
          </a:prstGeom>
          <a:ln>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249ECAA9-38BC-DA7F-E93D-E8F82EF71FAE}"/>
              </a:ext>
            </a:extLst>
          </p:cNvPr>
          <p:cNvSpPr txBox="1"/>
          <p:nvPr/>
        </p:nvSpPr>
        <p:spPr>
          <a:xfrm>
            <a:off x="4089093" y="2048746"/>
            <a:ext cx="907143" cy="338554"/>
          </a:xfrm>
          <a:prstGeom prst="rect">
            <a:avLst/>
          </a:prstGeom>
          <a:noFill/>
        </p:spPr>
        <p:txBody>
          <a:bodyPr wrap="square">
            <a:spAutoFit/>
          </a:bodyPr>
          <a:lstStyle/>
          <a:p>
            <a:pPr algn="ctr"/>
            <a:r>
              <a:rPr lang="en-NL" sz="800" b="1" dirty="0"/>
              <a:t>Analytics workbench</a:t>
            </a:r>
          </a:p>
        </p:txBody>
      </p:sp>
      <p:cxnSp>
        <p:nvCxnSpPr>
          <p:cNvPr id="34" name="Straight Arrow Connector 33">
            <a:extLst>
              <a:ext uri="{FF2B5EF4-FFF2-40B4-BE49-F238E27FC236}">
                <a16:creationId xmlns:a16="http://schemas.microsoft.com/office/drawing/2014/main" id="{562E3CD5-2C49-A107-82BE-AA0952F60815}"/>
              </a:ext>
            </a:extLst>
          </p:cNvPr>
          <p:cNvCxnSpPr>
            <a:cxnSpLocks/>
            <a:stCxn id="11" idx="0"/>
            <a:endCxn id="17" idx="2"/>
          </p:cNvCxnSpPr>
          <p:nvPr/>
        </p:nvCxnSpPr>
        <p:spPr>
          <a:xfrm flipV="1">
            <a:off x="2353526" y="2292904"/>
            <a:ext cx="2175" cy="75781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2628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bqWO6eDcRhSL_1J2udfc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364">
      <a:dk1>
        <a:srgbClr val="00558F"/>
      </a:dk1>
      <a:lt1>
        <a:srgbClr val="FFFFFF"/>
      </a:lt1>
      <a:dk2>
        <a:srgbClr val="70A4D8"/>
      </a:dk2>
      <a:lt2>
        <a:srgbClr val="EEECE1"/>
      </a:lt2>
      <a:accent1>
        <a:srgbClr val="00558F"/>
      </a:accent1>
      <a:accent2>
        <a:srgbClr val="70A4D8"/>
      </a:accent2>
      <a:accent3>
        <a:srgbClr val="D71920"/>
      </a:accent3>
      <a:accent4>
        <a:srgbClr val="939598"/>
      </a:accent4>
      <a:accent5>
        <a:srgbClr val="E9C31E"/>
      </a:accent5>
      <a:accent6>
        <a:srgbClr val="8AB27B"/>
      </a:accent6>
      <a:hlink>
        <a:srgbClr val="D71920"/>
      </a:hlink>
      <a:folHlink>
        <a:srgbClr val="D7192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nchorCtr="0"/>
      <a:lstStyle>
        <a:defPPr algn="ctr">
          <a:defRPr sz="1600" dirty="0" smtClean="0"/>
        </a:defPPr>
      </a:lstStyle>
      <a:style>
        <a:lnRef idx="1">
          <a:schemeClr val="accent1"/>
        </a:lnRef>
        <a:fillRef idx="3">
          <a:schemeClr val="accent1"/>
        </a:fillRef>
        <a:effectRef idx="2">
          <a:schemeClr val="accent1"/>
        </a:effectRef>
        <a:fontRef idx="minor">
          <a:schemeClr val="lt1"/>
        </a:fontRef>
      </a:style>
    </a:spDef>
    <a:lnDef>
      <a:spPr>
        <a:ln w="63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0" rtlCol="0">
        <a:spAutoFit/>
      </a:bodyPr>
      <a:lstStyle>
        <a:defPPr>
          <a:lnSpc>
            <a:spcPct val="110000"/>
          </a:lnSpc>
          <a:spcBef>
            <a:spcPts val="312"/>
          </a:spcBef>
          <a:defRPr sz="1600" dirty="0" smtClean="0"/>
        </a:defPPr>
      </a:lstStyle>
    </a:txDef>
  </a:objectDefaults>
  <a:extraClrSchemeLst/>
  <a:extLst>
    <a:ext uri="{05A4C25C-085E-4340-85A3-A5531E510DB2}">
      <thm15:themeFamily xmlns:thm15="http://schemas.microsoft.com/office/thememl/2012/main" name="Powerpoint-pharmAccess_ Template and intro slides.pptx" id="{62EF06AD-22CB-4119-8899-F8E825608BD5}" vid="{317C44FE-9F95-4949-8FE8-1B27281DAE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60AAAB01F79447B231CE2E89B63D0C" ma:contentTypeVersion="8" ma:contentTypeDescription="Create a new document." ma:contentTypeScope="" ma:versionID="dc2906ab821f801ec7c485dfec5c2b21">
  <xsd:schema xmlns:xsd="http://www.w3.org/2001/XMLSchema" xmlns:xs="http://www.w3.org/2001/XMLSchema" xmlns:p="http://schemas.microsoft.com/office/2006/metadata/properties" xmlns:ns2="d508ae5d-a248-486f-a8ce-1c7db3222fef" xmlns:ns3="4090d0dc-1332-43f5-8622-b4406d2d60e3" targetNamespace="http://schemas.microsoft.com/office/2006/metadata/properties" ma:root="true" ma:fieldsID="5f2904792cd9413242a1716eb9aceaae" ns2:_="" ns3:_="">
    <xsd:import namespace="d508ae5d-a248-486f-a8ce-1c7db3222fef"/>
    <xsd:import namespace="4090d0dc-1332-43f5-8622-b4406d2d60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08ae5d-a248-486f-a8ce-1c7db3222fe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90d0dc-1332-43f5-8622-b4406d2d60e3"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090d0dc-1332-43f5-8622-b4406d2d60e3">
      <UserInfo>
        <DisplayName>Liesbeth Huisman</DisplayName>
        <AccountId>63</AccountId>
        <AccountType/>
      </UserInfo>
    </SharedWithUsers>
  </documentManagement>
</p:properties>
</file>

<file path=customXml/itemProps1.xml><?xml version="1.0" encoding="utf-8"?>
<ds:datastoreItem xmlns:ds="http://schemas.openxmlformats.org/officeDocument/2006/customXml" ds:itemID="{56F74A39-5E77-485C-90DB-367DB3BD3F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08ae5d-a248-486f-a8ce-1c7db3222fef"/>
    <ds:schemaRef ds:uri="4090d0dc-1332-43f5-8622-b4406d2d6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AD2AC3-7388-4188-AC15-509795DF3EC8}">
  <ds:schemaRefs>
    <ds:schemaRef ds:uri="http://schemas.microsoft.com/sharepoint/v3/contenttype/forms"/>
  </ds:schemaRefs>
</ds:datastoreItem>
</file>

<file path=customXml/itemProps3.xml><?xml version="1.0" encoding="utf-8"?>
<ds:datastoreItem xmlns:ds="http://schemas.openxmlformats.org/officeDocument/2006/customXml" ds:itemID="{161F4E6B-9BEF-4CC1-AC61-5EFF4F2F6B75}">
  <ds:schemaRefs>
    <ds:schemaRef ds:uri="4090d0dc-1332-43f5-8622-b4406d2d60e3"/>
    <ds:schemaRef ds:uri="d508ae5d-a248-486f-a8ce-1c7db3222fef"/>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Powerpoint-pharmAccess_ Template and intro slides</Template>
  <TotalTime>10879</TotalTime>
  <Words>2780</Words>
  <Application>Microsoft Macintosh PowerPoint</Application>
  <PresentationFormat>On-screen Show (16:9)</PresentationFormat>
  <Paragraphs>353</Paragraphs>
  <Slides>26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5" baseType="lpstr">
      <vt:lpstr>Arial</vt:lpstr>
      <vt:lpstr>ArialMT</vt:lpstr>
      <vt:lpstr>Calibri</vt:lpstr>
      <vt:lpstr>Inter</vt:lpstr>
      <vt:lpstr>Inter ExtraBold</vt:lpstr>
      <vt:lpstr>McKinsey Sans</vt:lpstr>
      <vt:lpstr>Wingdings</vt:lpstr>
      <vt:lpstr>Office Theme</vt:lpstr>
      <vt:lpstr>think-cell Slide</vt:lpstr>
      <vt:lpstr>Implementing standards-based fair health data re-use</vt:lpstr>
      <vt:lpstr>Going from our WHY to the HOW and the WHAT</vt:lpstr>
      <vt:lpstr>HOW: “Health Data Commons” frameworks</vt:lpstr>
      <vt:lpstr>HOW: Following Kenya’s architecture, we add Analytics &amp; Intelligence Services to our framework</vt:lpstr>
      <vt:lpstr>HOW: Following Kenya’s architecture, we add Analytics &amp; Intelligence Services to our framework</vt:lpstr>
      <vt:lpstr>HOW: contribute to Digital Public Goods</vt:lpstr>
      <vt:lpstr>HOW: Beyond technology, we want demonstrate sustainable fair data sharing</vt:lpstr>
      <vt:lpstr>WHAT: International Patient Summary (IPS) as starting point for SHR</vt:lpstr>
      <vt:lpstr>WHAT: Results technical demonstrators with MomCare Tanzania </vt:lpstr>
      <vt:lpstr>Results: FHIR transformed data Momcare Tanzania</vt:lpstr>
      <vt:lpstr>Results: patient-timeline table as basis for reporting</vt:lpstr>
      <vt:lpstr>Results: demo Value-Points Dashboard</vt:lpstr>
      <vt:lpstr>Results: underlying technology</vt:lpstr>
      <vt:lpstr>WHAT: Our common task is to detail the components, partners and business model for each of our programmes</vt:lpstr>
      <vt:lpstr>Discussion: proposal ‘Health Data Commons’</vt:lpstr>
      <vt:lpstr>Discussion: ‘Health Data Commons’ and potential ecosystem partners</vt:lpstr>
      <vt:lpstr>Discussion: Use new privacy-enhancing technique to catalyze secondary re-use, for example, secure multiparty computation</vt:lpstr>
      <vt:lpstr>APPENDIX: CCM KENYA</vt:lpstr>
      <vt:lpstr>Example: CCM project Kenya</vt:lpstr>
      <vt:lpstr>1. Detail main process and data flow between CCM app and Meds</vt:lpstr>
      <vt:lpstr>2. Evaluate whether we want to continu with homebuild app, or restart with FHIR native framework</vt:lpstr>
      <vt:lpstr>3. Define data that will be pushed to shared health record to start building International Patient Summary (IPS) record</vt:lpstr>
      <vt:lpstr>Appendix</vt:lpstr>
      <vt:lpstr>McKinsey sees virtual interactions and paperless data as the main drivers of efficiency gains in the coming 7 years</vt:lpstr>
      <vt:lpstr>Blended models| Effective tools require collaboration and data exchange</vt:lpstr>
      <vt:lpstr>Kenya Health Interoperability Architecture  What would it take to demonstrate or kick start at a smaller scale?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Annelies Dekker</dc:creator>
  <cp:keywords/>
  <dc:description/>
  <cp:lastModifiedBy>Daniel Kapitan</cp:lastModifiedBy>
  <cp:revision>48</cp:revision>
  <dcterms:created xsi:type="dcterms:W3CDTF">2023-04-02T22:03:12Z</dcterms:created>
  <dcterms:modified xsi:type="dcterms:W3CDTF">2023-07-06T10:36:53Z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0x0101006460AAAB01F79447B231CE2E89B63D0C</vt:lpwstr>
  </property>
  <property fmtid="{D5CDD505-2E9C-101B-9397-08002B2CF9AE}" pid="3" name="AuthorIds_UIVersion_2560">
    <vt:lpwstr>21</vt:lpwstr>
  </property>
</Properties>
</file>